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5.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charts/style1.xml" ContentType="application/vnd.ms-office.chartstyle+xml"/>
  <Override PartName="/ppt/charts/colors1.xml" ContentType="application/vnd.ms-office.chartcolorstyle+xml"/>
  <Override PartName="/ppt/charts/chart9.xml" ContentType="application/vnd.openxmlformats-officedocument.drawingml.chart+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0" r:id="rId1"/>
    <p:sldMasterId id="2147484009" r:id="rId2"/>
    <p:sldMasterId id="2147484021" r:id="rId3"/>
    <p:sldMasterId id="2147483906" r:id="rId4"/>
    <p:sldMasterId id="2147483918" r:id="rId5"/>
    <p:sldMasterId id="2147483825" r:id="rId6"/>
    <p:sldMasterId id="2147483837" r:id="rId7"/>
    <p:sldMasterId id="2147483813" r:id="rId8"/>
  </p:sldMasterIdLst>
  <p:notesMasterIdLst>
    <p:notesMasterId r:id="rId56"/>
  </p:notesMasterIdLst>
  <p:handoutMasterIdLst>
    <p:handoutMasterId r:id="rId57"/>
  </p:handoutMasterIdLst>
  <p:sldIdLst>
    <p:sldId id="319" r:id="rId9"/>
    <p:sldId id="443" r:id="rId10"/>
    <p:sldId id="501" r:id="rId11"/>
    <p:sldId id="582" r:id="rId12"/>
    <p:sldId id="584" r:id="rId13"/>
    <p:sldId id="550" r:id="rId14"/>
    <p:sldId id="585" r:id="rId15"/>
    <p:sldId id="570" r:id="rId16"/>
    <p:sldId id="581" r:id="rId17"/>
    <p:sldId id="576" r:id="rId18"/>
    <p:sldId id="577" r:id="rId19"/>
    <p:sldId id="524" r:id="rId20"/>
    <p:sldId id="525" r:id="rId21"/>
    <p:sldId id="516" r:id="rId22"/>
    <p:sldId id="527" r:id="rId23"/>
    <p:sldId id="568" r:id="rId24"/>
    <p:sldId id="571" r:id="rId25"/>
    <p:sldId id="574" r:id="rId26"/>
    <p:sldId id="573" r:id="rId27"/>
    <p:sldId id="575" r:id="rId28"/>
    <p:sldId id="563" r:id="rId29"/>
    <p:sldId id="545" r:id="rId30"/>
    <p:sldId id="572" r:id="rId31"/>
    <p:sldId id="579" r:id="rId32"/>
    <p:sldId id="502" r:id="rId33"/>
    <p:sldId id="578" r:id="rId34"/>
    <p:sldId id="546" r:id="rId35"/>
    <p:sldId id="559" r:id="rId36"/>
    <p:sldId id="512" r:id="rId37"/>
    <p:sldId id="580" r:id="rId38"/>
    <p:sldId id="492" r:id="rId39"/>
    <p:sldId id="551" r:id="rId40"/>
    <p:sldId id="586" r:id="rId41"/>
    <p:sldId id="544" r:id="rId42"/>
    <p:sldId id="562" r:id="rId43"/>
    <p:sldId id="583" r:id="rId44"/>
    <p:sldId id="541" r:id="rId45"/>
    <p:sldId id="543" r:id="rId46"/>
    <p:sldId id="564" r:id="rId47"/>
    <p:sldId id="565" r:id="rId48"/>
    <p:sldId id="560" r:id="rId49"/>
    <p:sldId id="553" r:id="rId50"/>
    <p:sldId id="566" r:id="rId51"/>
    <p:sldId id="567" r:id="rId52"/>
    <p:sldId id="561" r:id="rId53"/>
    <p:sldId id="556" r:id="rId54"/>
    <p:sldId id="569" r:id="rId55"/>
  </p:sldIdLst>
  <p:sldSz cx="9144000" cy="6858000" type="screen4x3"/>
  <p:notesSz cx="6797675" cy="9926638"/>
  <p:defaultTextStyle>
    <a:defPPr>
      <a:defRPr lang="fr-F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32" userDrawn="1">
          <p15:clr>
            <a:srgbClr val="A4A3A4"/>
          </p15:clr>
        </p15:guide>
        <p15:guide id="2" pos="2049" userDrawn="1">
          <p15:clr>
            <a:srgbClr val="A4A3A4"/>
          </p15:clr>
        </p15:guide>
        <p15:guide id="3" orient="horz" pos="3126" userDrawn="1">
          <p15:clr>
            <a:srgbClr val="A4A3A4"/>
          </p15:clr>
        </p15:guide>
        <p15:guide id="4"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CC"/>
    <a:srgbClr val="F5960B"/>
    <a:srgbClr val="FFCCFF"/>
    <a:srgbClr val="009900"/>
    <a:srgbClr val="CCECFF"/>
    <a:srgbClr val="FFFFCC"/>
    <a:srgbClr val="A50021"/>
    <a:srgbClr val="008000"/>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2" autoAdjust="0"/>
    <p:restoredTop sz="96374" autoAdjust="0"/>
  </p:normalViewPr>
  <p:slideViewPr>
    <p:cSldViewPr>
      <p:cViewPr varScale="1">
        <p:scale>
          <a:sx n="114" d="100"/>
          <a:sy n="114" d="100"/>
        </p:scale>
        <p:origin x="181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24"/>
    </p:cViewPr>
  </p:sorterViewPr>
  <p:notesViewPr>
    <p:cSldViewPr>
      <p:cViewPr varScale="1">
        <p:scale>
          <a:sx n="81" d="100"/>
          <a:sy n="81" d="100"/>
        </p:scale>
        <p:origin x="-4020" y="-102"/>
      </p:cViewPr>
      <p:guideLst>
        <p:guide orient="horz" pos="3032"/>
        <p:guide pos="2049"/>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presProps" Target="presProps.xml"/><Relationship Id="rId5" Type="http://schemas.openxmlformats.org/officeDocument/2006/relationships/slideMaster" Target="slideMasters/slideMaster5.xml"/><Relationship Id="rId61" Type="http://schemas.openxmlformats.org/officeDocument/2006/relationships/tableStyles" Target="tableStyles.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viewProps" Target="viewProps.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handoutMaster" Target="handoutMasters/handoutMaster1.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oleObject" Target="file:///\\srv-appli\compta$\BUDGET%20-%20CA%20et%20CPTES%20DE%20GESTION\BP%202022\Graphiques%20dob%202022.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mcerisola\Desktop\BP%202023\graphiques%2023.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mcerisola\Desktop\BP%202023\graphiques%2023.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mcerisola\Desktop\BP%202023\graphiques%2023.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srv-appli\compta$\BUDGET%20-%20CA%20et%20CPTES%20DE%20GESTION\BP%202022\Graphiques%20dob%202022.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srv-appli\compta$\BUDGET%20-%20CA%20et%20CPTES%20DE%20GESTION\BP%202022\Graphiques%20dob%202022.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mcerisola\Desktop\BP%202023\graphiques%2023.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9.xml.rels><?xml version="1.0" encoding="UTF-8" standalone="yes"?>
<Relationships xmlns="http://schemas.openxmlformats.org/package/2006/relationships"><Relationship Id="rId2" Type="http://schemas.openxmlformats.org/officeDocument/2006/relationships/oleObject" Target="file:///C:\Users\mcerisola\Desktop\Graphiques%20dob%202023.xlsx"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Synthèse!$A$12</c:f>
              <c:strCache>
                <c:ptCount val="1"/>
                <c:pt idx="0">
                  <c:v>Epargne brute</c:v>
                </c:pt>
              </c:strCache>
            </c:strRef>
          </c:tx>
          <c:spPr>
            <a:solidFill>
              <a:srgbClr val="00B0F0"/>
            </a:solidFill>
          </c:spPr>
          <c:invertIfNegative val="0"/>
          <c:cat>
            <c:strRef>
              <c:f>Synthèse!$B$11:$K$11</c:f>
              <c:strCache>
                <c:ptCount val="10"/>
                <c:pt idx="0">
                  <c:v>CA 2014</c:v>
                </c:pt>
                <c:pt idx="1">
                  <c:v>CA 2015</c:v>
                </c:pt>
                <c:pt idx="2">
                  <c:v>CA 2016</c:v>
                </c:pt>
                <c:pt idx="3">
                  <c:v>CA 2017</c:v>
                </c:pt>
                <c:pt idx="4">
                  <c:v>CA 2018</c:v>
                </c:pt>
                <c:pt idx="5">
                  <c:v>CA 2019</c:v>
                </c:pt>
                <c:pt idx="6">
                  <c:v>CA 2020 </c:v>
                </c:pt>
                <c:pt idx="7">
                  <c:v>CA 2021</c:v>
                </c:pt>
                <c:pt idx="8">
                  <c:v>CA 2022</c:v>
                </c:pt>
                <c:pt idx="9">
                  <c:v>BP 2023</c:v>
                </c:pt>
              </c:strCache>
            </c:strRef>
          </c:cat>
          <c:val>
            <c:numRef>
              <c:f>Synthèse!$B$12:$K$12</c:f>
              <c:numCache>
                <c:formatCode>_-* #\ ##0\ _€_-;\-* #\ ##0\ _€_-;_-* "-"??\ _€_-;_-@_-</c:formatCode>
                <c:ptCount val="10"/>
                <c:pt idx="0">
                  <c:v>1167519</c:v>
                </c:pt>
                <c:pt idx="1">
                  <c:v>1482331</c:v>
                </c:pt>
                <c:pt idx="2">
                  <c:v>1196966.6900000013</c:v>
                </c:pt>
                <c:pt idx="3">
                  <c:v>1002724</c:v>
                </c:pt>
                <c:pt idx="4">
                  <c:v>1056014.7200000007</c:v>
                </c:pt>
                <c:pt idx="5">
                  <c:v>1039043</c:v>
                </c:pt>
                <c:pt idx="6">
                  <c:v>1248656.8899999987</c:v>
                </c:pt>
                <c:pt idx="7">
                  <c:v>1081919</c:v>
                </c:pt>
                <c:pt idx="8">
                  <c:v>1503636</c:v>
                </c:pt>
                <c:pt idx="9" formatCode="#,##0">
                  <c:v>884542</c:v>
                </c:pt>
              </c:numCache>
            </c:numRef>
          </c:val>
          <c:extLst>
            <c:ext xmlns:c16="http://schemas.microsoft.com/office/drawing/2014/chart" uri="{C3380CC4-5D6E-409C-BE32-E72D297353CC}">
              <c16:uniqueId val="{00000000-8182-47B0-85E2-E24E6978F4D2}"/>
            </c:ext>
          </c:extLst>
        </c:ser>
        <c:ser>
          <c:idx val="1"/>
          <c:order val="1"/>
          <c:tx>
            <c:strRef>
              <c:f>Synthèse!$A$13</c:f>
              <c:strCache>
                <c:ptCount val="1"/>
                <c:pt idx="0">
                  <c:v>Epargne nette</c:v>
                </c:pt>
              </c:strCache>
            </c:strRef>
          </c:tx>
          <c:spPr>
            <a:solidFill>
              <a:srgbClr val="FFC000"/>
            </a:solidFill>
            <a:ln>
              <a:solidFill>
                <a:schemeClr val="bg1"/>
              </a:solidFill>
            </a:ln>
          </c:spPr>
          <c:invertIfNegative val="0"/>
          <c:cat>
            <c:strRef>
              <c:f>Synthèse!$B$11:$K$11</c:f>
              <c:strCache>
                <c:ptCount val="10"/>
                <c:pt idx="0">
                  <c:v>CA 2014</c:v>
                </c:pt>
                <c:pt idx="1">
                  <c:v>CA 2015</c:v>
                </c:pt>
                <c:pt idx="2">
                  <c:v>CA 2016</c:v>
                </c:pt>
                <c:pt idx="3">
                  <c:v>CA 2017</c:v>
                </c:pt>
                <c:pt idx="4">
                  <c:v>CA 2018</c:v>
                </c:pt>
                <c:pt idx="5">
                  <c:v>CA 2019</c:v>
                </c:pt>
                <c:pt idx="6">
                  <c:v>CA 2020 </c:v>
                </c:pt>
                <c:pt idx="7">
                  <c:v>CA 2021</c:v>
                </c:pt>
                <c:pt idx="8">
                  <c:v>CA 2022</c:v>
                </c:pt>
                <c:pt idx="9">
                  <c:v>BP 2023</c:v>
                </c:pt>
              </c:strCache>
            </c:strRef>
          </c:cat>
          <c:val>
            <c:numRef>
              <c:f>Synthèse!$B$13:$K$13</c:f>
              <c:numCache>
                <c:formatCode>_-* #\ ##0\ _€_-;\-* #\ ##0\ _€_-;_-* "-"??\ _€_-;_-@_-</c:formatCode>
                <c:ptCount val="10"/>
                <c:pt idx="0">
                  <c:v>1156078</c:v>
                </c:pt>
                <c:pt idx="1">
                  <c:v>1470436</c:v>
                </c:pt>
                <c:pt idx="2">
                  <c:v>1159598.9200000013</c:v>
                </c:pt>
                <c:pt idx="3">
                  <c:v>908542</c:v>
                </c:pt>
                <c:pt idx="4">
                  <c:v>1001620.4500000007</c:v>
                </c:pt>
                <c:pt idx="5">
                  <c:v>983724</c:v>
                </c:pt>
                <c:pt idx="6">
                  <c:v>1132771.7199999988</c:v>
                </c:pt>
                <c:pt idx="7">
                  <c:v>911367</c:v>
                </c:pt>
                <c:pt idx="8">
                  <c:v>1278239.98</c:v>
                </c:pt>
                <c:pt idx="9" formatCode="#,##0.00">
                  <c:v>696873.48</c:v>
                </c:pt>
              </c:numCache>
            </c:numRef>
          </c:val>
          <c:extLst>
            <c:ext xmlns:c16="http://schemas.microsoft.com/office/drawing/2014/chart" uri="{C3380CC4-5D6E-409C-BE32-E72D297353CC}">
              <c16:uniqueId val="{00000001-8182-47B0-85E2-E24E6978F4D2}"/>
            </c:ext>
          </c:extLst>
        </c:ser>
        <c:dLbls>
          <c:showLegendKey val="0"/>
          <c:showVal val="0"/>
          <c:showCatName val="0"/>
          <c:showSerName val="0"/>
          <c:showPercent val="0"/>
          <c:showBubbleSize val="0"/>
        </c:dLbls>
        <c:gapWidth val="150"/>
        <c:axId val="294246024"/>
        <c:axId val="294249552"/>
      </c:barChart>
      <c:lineChart>
        <c:grouping val="standard"/>
        <c:varyColors val="0"/>
        <c:ser>
          <c:idx val="2"/>
          <c:order val="2"/>
          <c:tx>
            <c:strRef>
              <c:f>Synthèse!$A$14</c:f>
              <c:strCache>
                <c:ptCount val="1"/>
                <c:pt idx="0">
                  <c:v>taux d'épargne brute</c:v>
                </c:pt>
              </c:strCache>
            </c:strRef>
          </c:tx>
          <c:spPr>
            <a:ln>
              <a:solidFill>
                <a:srgbClr val="FF0000"/>
              </a:solidFill>
            </a:ln>
          </c:spPr>
          <c:marker>
            <c:symbol val="diamond"/>
            <c:size val="7"/>
            <c:spPr>
              <a:solidFill>
                <a:srgbClr val="FF0000"/>
              </a:solidFill>
            </c:spPr>
          </c:marker>
          <c:dLbls>
            <c:spPr>
              <a:noFill/>
              <a:ln>
                <a:noFill/>
              </a:ln>
              <a:effectLst/>
            </c:spPr>
            <c:txPr>
              <a:bodyPr/>
              <a:lstStyle/>
              <a:p>
                <a:pPr>
                  <a:defRPr sz="1400" b="1" i="0" baseline="0">
                    <a:solidFill>
                      <a:srgbClr val="FF0000"/>
                    </a:solidFill>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Synthèse!$B$11:$K$11</c:f>
              <c:strCache>
                <c:ptCount val="10"/>
                <c:pt idx="0">
                  <c:v>CA 2014</c:v>
                </c:pt>
                <c:pt idx="1">
                  <c:v>CA 2015</c:v>
                </c:pt>
                <c:pt idx="2">
                  <c:v>CA 2016</c:v>
                </c:pt>
                <c:pt idx="3">
                  <c:v>CA 2017</c:v>
                </c:pt>
                <c:pt idx="4">
                  <c:v>CA 2018</c:v>
                </c:pt>
                <c:pt idx="5">
                  <c:v>CA 2019</c:v>
                </c:pt>
                <c:pt idx="6">
                  <c:v>CA 2020 </c:v>
                </c:pt>
                <c:pt idx="7">
                  <c:v>CA 2021</c:v>
                </c:pt>
                <c:pt idx="8">
                  <c:v>CA 2022</c:v>
                </c:pt>
                <c:pt idx="9">
                  <c:v>BP 2023</c:v>
                </c:pt>
              </c:strCache>
            </c:strRef>
          </c:cat>
          <c:val>
            <c:numRef>
              <c:f>Synthèse!$B$14:$K$14</c:f>
              <c:numCache>
                <c:formatCode>0.0%</c:formatCode>
                <c:ptCount val="10"/>
                <c:pt idx="0">
                  <c:v>0.1218303875207643</c:v>
                </c:pt>
                <c:pt idx="1">
                  <c:v>0.14334725225416892</c:v>
                </c:pt>
                <c:pt idx="2">
                  <c:v>0.11683897507927704</c:v>
                </c:pt>
                <c:pt idx="3">
                  <c:v>9.6115942940301027E-2</c:v>
                </c:pt>
                <c:pt idx="4">
                  <c:v>9.9134099089953173E-2</c:v>
                </c:pt>
                <c:pt idx="5">
                  <c:v>9.4459553711170458E-2</c:v>
                </c:pt>
                <c:pt idx="6">
                  <c:v>0.11251363346796303</c:v>
                </c:pt>
                <c:pt idx="7">
                  <c:v>9.1977389890911074E-2</c:v>
                </c:pt>
                <c:pt idx="8">
                  <c:v>0.11955896868784549</c:v>
                </c:pt>
                <c:pt idx="9">
                  <c:v>6.7015875151678256E-2</c:v>
                </c:pt>
              </c:numCache>
            </c:numRef>
          </c:val>
          <c:smooth val="0"/>
          <c:extLst>
            <c:ext xmlns:c16="http://schemas.microsoft.com/office/drawing/2014/chart" uri="{C3380CC4-5D6E-409C-BE32-E72D297353CC}">
              <c16:uniqueId val="{00000002-8182-47B0-85E2-E24E6978F4D2}"/>
            </c:ext>
          </c:extLst>
        </c:ser>
        <c:dLbls>
          <c:showLegendKey val="0"/>
          <c:showVal val="0"/>
          <c:showCatName val="0"/>
          <c:showSerName val="0"/>
          <c:showPercent val="0"/>
          <c:showBubbleSize val="0"/>
        </c:dLbls>
        <c:marker val="1"/>
        <c:smooth val="0"/>
        <c:axId val="294259744"/>
        <c:axId val="294249944"/>
      </c:lineChart>
      <c:catAx>
        <c:axId val="294246024"/>
        <c:scaling>
          <c:orientation val="minMax"/>
        </c:scaling>
        <c:delete val="0"/>
        <c:axPos val="b"/>
        <c:numFmt formatCode="General" sourceLinked="0"/>
        <c:majorTickMark val="out"/>
        <c:minorTickMark val="none"/>
        <c:tickLblPos val="nextTo"/>
        <c:txPr>
          <a:bodyPr/>
          <a:lstStyle/>
          <a:p>
            <a:pPr>
              <a:defRPr sz="1200"/>
            </a:pPr>
            <a:endParaRPr lang="fr-FR"/>
          </a:p>
        </c:txPr>
        <c:crossAx val="294249552"/>
        <c:crosses val="autoZero"/>
        <c:auto val="1"/>
        <c:lblAlgn val="ctr"/>
        <c:lblOffset val="100"/>
        <c:noMultiLvlLbl val="0"/>
      </c:catAx>
      <c:valAx>
        <c:axId val="294249552"/>
        <c:scaling>
          <c:orientation val="minMax"/>
        </c:scaling>
        <c:delete val="0"/>
        <c:axPos val="l"/>
        <c:majorGridlines/>
        <c:numFmt formatCode="_-* #\ ##0\ _€_-;\-* #\ ##0\ _€_-;_-* &quot;-&quot;??\ _€_-;_-@_-" sourceLinked="1"/>
        <c:majorTickMark val="out"/>
        <c:minorTickMark val="none"/>
        <c:tickLblPos val="nextTo"/>
        <c:txPr>
          <a:bodyPr/>
          <a:lstStyle/>
          <a:p>
            <a:pPr>
              <a:defRPr sz="1200"/>
            </a:pPr>
            <a:endParaRPr lang="fr-FR"/>
          </a:p>
        </c:txPr>
        <c:crossAx val="294246024"/>
        <c:crosses val="autoZero"/>
        <c:crossBetween val="between"/>
      </c:valAx>
      <c:valAx>
        <c:axId val="294249944"/>
        <c:scaling>
          <c:orientation val="minMax"/>
        </c:scaling>
        <c:delete val="0"/>
        <c:axPos val="r"/>
        <c:numFmt formatCode="0.0%" sourceLinked="1"/>
        <c:majorTickMark val="out"/>
        <c:minorTickMark val="none"/>
        <c:tickLblPos val="nextTo"/>
        <c:txPr>
          <a:bodyPr/>
          <a:lstStyle/>
          <a:p>
            <a:pPr>
              <a:defRPr sz="1200"/>
            </a:pPr>
            <a:endParaRPr lang="fr-FR"/>
          </a:p>
        </c:txPr>
        <c:crossAx val="294259744"/>
        <c:crosses val="max"/>
        <c:crossBetween val="between"/>
      </c:valAx>
      <c:catAx>
        <c:axId val="294259744"/>
        <c:scaling>
          <c:orientation val="minMax"/>
        </c:scaling>
        <c:delete val="1"/>
        <c:axPos val="b"/>
        <c:numFmt formatCode="General" sourceLinked="1"/>
        <c:majorTickMark val="out"/>
        <c:minorTickMark val="none"/>
        <c:tickLblPos val="nextTo"/>
        <c:crossAx val="294249944"/>
        <c:crosses val="autoZero"/>
        <c:auto val="1"/>
        <c:lblAlgn val="ctr"/>
        <c:lblOffset val="100"/>
        <c:noMultiLvlLbl val="0"/>
      </c:catAx>
    </c:plotArea>
    <c:legend>
      <c:legendPos val="b"/>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8284094488188982"/>
          <c:y val="0.12831533073790319"/>
          <c:w val="0.40766919852110706"/>
          <c:h val="0.68257746837358069"/>
        </c:manualLayout>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8284094488188982"/>
          <c:y val="0.12831533073790319"/>
          <c:w val="0.40766919852110706"/>
          <c:h val="0.68257746837358069"/>
        </c:manualLayout>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8284094488188982"/>
          <c:y val="0.12831533073790319"/>
          <c:w val="0.40766919852110706"/>
          <c:h val="0.68257746837358069"/>
        </c:manualLayout>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400"/>
            </a:pPr>
            <a:r>
              <a:rPr lang="fr-FR" sz="2400" dirty="0"/>
              <a:t>Répartition des effectifs par statut</a:t>
            </a:r>
          </a:p>
        </c:rich>
      </c:tx>
      <c:layout>
        <c:manualLayout>
          <c:xMode val="edge"/>
          <c:yMode val="edge"/>
          <c:x val="0.21674111325443021"/>
          <c:y val="0"/>
        </c:manualLayout>
      </c:layout>
      <c:overlay val="0"/>
    </c:title>
    <c:autoTitleDeleted val="0"/>
    <c:plotArea>
      <c:layout>
        <c:manualLayout>
          <c:layoutTarget val="inner"/>
          <c:xMode val="edge"/>
          <c:yMode val="edge"/>
          <c:x val="0.17031189283157791"/>
          <c:y val="0.2527535095457466"/>
          <c:w val="0.66878571996682334"/>
          <c:h val="0.64103527515492165"/>
        </c:manualLayout>
      </c:layout>
      <c:pieChart>
        <c:varyColors val="1"/>
        <c:ser>
          <c:idx val="0"/>
          <c:order val="0"/>
          <c:spPr>
            <a:scene3d>
              <a:camera prst="orthographicFront"/>
              <a:lightRig rig="threePt" dir="t"/>
            </a:scene3d>
            <a:sp3d>
              <a:bevelT/>
            </a:sp3d>
          </c:spPr>
          <c:dPt>
            <c:idx val="0"/>
            <c:bubble3D val="0"/>
            <c:spPr>
              <a:solidFill>
                <a:srgbClr val="FFFF00"/>
              </a:solidFill>
              <a:scene3d>
                <a:camera prst="orthographicFront"/>
                <a:lightRig rig="threePt" dir="t"/>
              </a:scene3d>
              <a:sp3d>
                <a:bevelT/>
              </a:sp3d>
            </c:spPr>
            <c:extLst>
              <c:ext xmlns:c16="http://schemas.microsoft.com/office/drawing/2014/chart" uri="{C3380CC4-5D6E-409C-BE32-E72D297353CC}">
                <c16:uniqueId val="{00000001-CF25-41C9-9D89-8BB698141D8B}"/>
              </c:ext>
            </c:extLst>
          </c:dPt>
          <c:dPt>
            <c:idx val="1"/>
            <c:bubble3D val="0"/>
            <c:spPr>
              <a:solidFill>
                <a:srgbClr val="00B0F0"/>
              </a:solidFill>
              <a:scene3d>
                <a:camera prst="orthographicFront"/>
                <a:lightRig rig="threePt" dir="t"/>
              </a:scene3d>
              <a:sp3d>
                <a:bevelT/>
              </a:sp3d>
            </c:spPr>
            <c:extLst>
              <c:ext xmlns:c16="http://schemas.microsoft.com/office/drawing/2014/chart" uri="{C3380CC4-5D6E-409C-BE32-E72D297353CC}">
                <c16:uniqueId val="{00000003-CF25-41C9-9D89-8BB698141D8B}"/>
              </c:ext>
            </c:extLst>
          </c:dPt>
          <c:dPt>
            <c:idx val="2"/>
            <c:bubble3D val="0"/>
            <c:spPr>
              <a:solidFill>
                <a:srgbClr val="92D050"/>
              </a:solidFill>
              <a:scene3d>
                <a:camera prst="orthographicFront"/>
                <a:lightRig rig="threePt" dir="t"/>
              </a:scene3d>
              <a:sp3d>
                <a:bevelT/>
              </a:sp3d>
            </c:spPr>
            <c:extLst>
              <c:ext xmlns:c16="http://schemas.microsoft.com/office/drawing/2014/chart" uri="{C3380CC4-5D6E-409C-BE32-E72D297353CC}">
                <c16:uniqueId val="{00000005-CF25-41C9-9D89-8BB698141D8B}"/>
              </c:ext>
            </c:extLst>
          </c:dPt>
          <c:dLbls>
            <c:dLbl>
              <c:idx val="3"/>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F25-41C9-9D89-8BB698141D8B}"/>
                </c:ext>
              </c:extLst>
            </c:dLbl>
            <c:spPr>
              <a:noFill/>
              <a:ln>
                <a:noFill/>
              </a:ln>
              <a:effectLst/>
            </c:spPr>
            <c:txPr>
              <a:bodyPr wrap="square" lIns="38100" tIns="19050" rIns="38100" bIns="19050" anchor="ctr">
                <a:spAutoFit/>
              </a:bodyPr>
              <a:lstStyle/>
              <a:p>
                <a:pPr>
                  <a:defRPr sz="1600" b="1" baseline="0"/>
                </a:pPr>
                <a:endParaRPr lang="fr-FR"/>
              </a:p>
            </c:txPr>
            <c:dLblPos val="outEnd"/>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Personnel!$A$15:$A$18</c:f>
              <c:strCache>
                <c:ptCount val="4"/>
                <c:pt idx="0">
                  <c:v>Titulaires</c:v>
                </c:pt>
                <c:pt idx="1">
                  <c:v>CDI</c:v>
                </c:pt>
                <c:pt idx="2">
                  <c:v>CDD</c:v>
                </c:pt>
                <c:pt idx="3">
                  <c:v>Contrats aidés</c:v>
                </c:pt>
              </c:strCache>
            </c:strRef>
          </c:cat>
          <c:val>
            <c:numRef>
              <c:f>Personnel!$B$15:$B$18</c:f>
              <c:numCache>
                <c:formatCode>General</c:formatCode>
                <c:ptCount val="4"/>
                <c:pt idx="0">
                  <c:v>43</c:v>
                </c:pt>
                <c:pt idx="1">
                  <c:v>1</c:v>
                </c:pt>
                <c:pt idx="2">
                  <c:v>11</c:v>
                </c:pt>
                <c:pt idx="3">
                  <c:v>1</c:v>
                </c:pt>
              </c:numCache>
            </c:numRef>
          </c:val>
          <c:extLst>
            <c:ext xmlns:c16="http://schemas.microsoft.com/office/drawing/2014/chart" uri="{C3380CC4-5D6E-409C-BE32-E72D297353CC}">
              <c16:uniqueId val="{00000007-CF25-41C9-9D89-8BB698141D8B}"/>
            </c:ext>
          </c:extLst>
        </c:ser>
        <c:dLbls>
          <c:showLegendKey val="0"/>
          <c:showVal val="0"/>
          <c:showCatName val="0"/>
          <c:showSerName val="0"/>
          <c:showPercent val="0"/>
          <c:showBubbleSize val="0"/>
          <c:showLeaderLines val="1"/>
        </c:dLbls>
        <c:firstSliceAng val="0"/>
      </c:pieChart>
    </c:plotArea>
    <c:plotVisOnly val="1"/>
    <c:dispBlanksAs val="zero"/>
    <c:showDLblsOverMax val="0"/>
  </c:chart>
  <c:spPr>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400"/>
            </a:pPr>
            <a:r>
              <a:rPr lang="fr-FR" sz="2400"/>
              <a:t>Répartition des effectifs par catégorie</a:t>
            </a:r>
          </a:p>
        </c:rich>
      </c:tx>
      <c:layout>
        <c:manualLayout>
          <c:xMode val="edge"/>
          <c:yMode val="edge"/>
          <c:x val="0.17878355987339153"/>
          <c:y val="1.4789474845056161E-2"/>
        </c:manualLayout>
      </c:layout>
      <c:overlay val="0"/>
    </c:title>
    <c:autoTitleDeleted val="0"/>
    <c:plotArea>
      <c:layout>
        <c:manualLayout>
          <c:layoutTarget val="inner"/>
          <c:xMode val="edge"/>
          <c:yMode val="edge"/>
          <c:x val="0.15189493350191599"/>
          <c:y val="0.22142239572994549"/>
          <c:w val="0.70581801388858589"/>
          <c:h val="0.68802443812170622"/>
        </c:manualLayout>
      </c:layout>
      <c:pieChart>
        <c:varyColors val="1"/>
        <c:ser>
          <c:idx val="0"/>
          <c:order val="0"/>
          <c:spPr>
            <a:scene3d>
              <a:camera prst="orthographicFront"/>
              <a:lightRig rig="threePt" dir="t"/>
            </a:scene3d>
            <a:sp3d>
              <a:bevelT/>
            </a:sp3d>
          </c:spPr>
          <c:dPt>
            <c:idx val="0"/>
            <c:bubble3D val="0"/>
            <c:spPr>
              <a:solidFill>
                <a:srgbClr val="00B0F0"/>
              </a:solidFill>
              <a:scene3d>
                <a:camera prst="orthographicFront"/>
                <a:lightRig rig="threePt" dir="t"/>
              </a:scene3d>
              <a:sp3d>
                <a:bevelT/>
              </a:sp3d>
            </c:spPr>
            <c:extLst>
              <c:ext xmlns:c16="http://schemas.microsoft.com/office/drawing/2014/chart" uri="{C3380CC4-5D6E-409C-BE32-E72D297353CC}">
                <c16:uniqueId val="{00000001-0C38-4255-8E6F-6CFAFD757D92}"/>
              </c:ext>
            </c:extLst>
          </c:dPt>
          <c:dPt>
            <c:idx val="2"/>
            <c:bubble3D val="0"/>
            <c:spPr>
              <a:solidFill>
                <a:schemeClr val="accent2">
                  <a:lumMod val="40000"/>
                  <a:lumOff val="60000"/>
                </a:schemeClr>
              </a:solidFill>
              <a:scene3d>
                <a:camera prst="orthographicFront"/>
                <a:lightRig rig="threePt" dir="t"/>
              </a:scene3d>
              <a:sp3d>
                <a:bevelT/>
              </a:sp3d>
            </c:spPr>
            <c:extLst>
              <c:ext xmlns:c16="http://schemas.microsoft.com/office/drawing/2014/chart" uri="{C3380CC4-5D6E-409C-BE32-E72D297353CC}">
                <c16:uniqueId val="{00000003-0C38-4255-8E6F-6CFAFD757D92}"/>
              </c:ext>
            </c:extLst>
          </c:dPt>
          <c:dLbls>
            <c:spPr>
              <a:noFill/>
              <a:ln>
                <a:noFill/>
              </a:ln>
              <a:effectLst/>
            </c:spPr>
            <c:txPr>
              <a:bodyPr wrap="square" lIns="38100" tIns="19050" rIns="38100" bIns="19050" anchor="ctr">
                <a:spAutoFit/>
              </a:bodyPr>
              <a:lstStyle/>
              <a:p>
                <a:pPr>
                  <a:defRPr sz="2000" b="1" baseline="0"/>
                </a:pPr>
                <a:endParaRPr lang="fr-FR"/>
              </a:p>
            </c:txPr>
            <c:dLblPos val="outEnd"/>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Personnel!$A$11:$A$13</c:f>
              <c:strCache>
                <c:ptCount val="3"/>
                <c:pt idx="0">
                  <c:v>A</c:v>
                </c:pt>
                <c:pt idx="1">
                  <c:v>B</c:v>
                </c:pt>
                <c:pt idx="2">
                  <c:v>C</c:v>
                </c:pt>
              </c:strCache>
            </c:strRef>
          </c:cat>
          <c:val>
            <c:numRef>
              <c:f>Personnel!$B$11:$B$13</c:f>
              <c:numCache>
                <c:formatCode>General</c:formatCode>
                <c:ptCount val="3"/>
                <c:pt idx="0">
                  <c:v>11</c:v>
                </c:pt>
                <c:pt idx="1">
                  <c:v>10</c:v>
                </c:pt>
                <c:pt idx="2">
                  <c:v>34</c:v>
                </c:pt>
              </c:numCache>
            </c:numRef>
          </c:val>
          <c:extLst>
            <c:ext xmlns:c16="http://schemas.microsoft.com/office/drawing/2014/chart" uri="{C3380CC4-5D6E-409C-BE32-E72D297353CC}">
              <c16:uniqueId val="{00000004-0C38-4255-8E6F-6CFAFD757D92}"/>
            </c:ext>
          </c:extLst>
        </c:ser>
        <c:dLbls>
          <c:showLegendKey val="0"/>
          <c:showVal val="0"/>
          <c:showCatName val="0"/>
          <c:showSerName val="0"/>
          <c:showPercent val="0"/>
          <c:showBubbleSize val="0"/>
          <c:showLeaderLines val="1"/>
        </c:dLbls>
        <c:firstSliceAng val="0"/>
      </c:pieChart>
      <c:spPr>
        <a:scene3d>
          <a:camera prst="orthographicFront"/>
          <a:lightRig rig="threePt" dir="t"/>
        </a:scene3d>
        <a:sp3d>
          <a:bevelT/>
        </a:sp3d>
      </c:spPr>
    </c:plotArea>
    <c:plotVisOnly val="1"/>
    <c:dispBlanksAs val="zero"/>
    <c:showDLblsOverMax val="0"/>
  </c:chart>
  <c:spPr>
    <a:ln>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326486517120584"/>
          <c:y val="0.21414494798319703"/>
          <c:w val="0.44850592414118584"/>
          <c:h val="0.61094821710822056"/>
        </c:manualLayout>
      </c:layout>
      <c:pieChart>
        <c:varyColors val="1"/>
        <c:ser>
          <c:idx val="0"/>
          <c:order val="0"/>
          <c:spPr>
            <a:scene3d>
              <a:camera prst="orthographicFront"/>
              <a:lightRig rig="threePt" dir="t">
                <a:rot lat="0" lon="0" rev="1200000"/>
              </a:lightRig>
            </a:scene3d>
            <a:sp3d>
              <a:bevelT w="127000" h="127000"/>
            </a:sp3d>
          </c:spPr>
          <c:dPt>
            <c:idx val="0"/>
            <c:bubble3D val="0"/>
            <c:spPr>
              <a:solidFill>
                <a:srgbClr val="FF99FF"/>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01-5F15-41A5-8C83-12017B7EF25E}"/>
              </c:ext>
            </c:extLst>
          </c:dPt>
          <c:dPt>
            <c:idx val="1"/>
            <c:bubble3D val="0"/>
            <c:spPr>
              <a:solidFill>
                <a:srgbClr val="0070C0"/>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03-5F15-41A5-8C83-12017B7EF25E}"/>
              </c:ext>
            </c:extLst>
          </c:dPt>
          <c:dPt>
            <c:idx val="2"/>
            <c:bubble3D val="0"/>
            <c:spPr>
              <a:solidFill>
                <a:srgbClr val="C00000"/>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05-5F15-41A5-8C83-12017B7EF25E}"/>
              </c:ext>
            </c:extLst>
          </c:dPt>
          <c:dPt>
            <c:idx val="3"/>
            <c:bubble3D val="0"/>
            <c:spPr>
              <a:solidFill>
                <a:srgbClr val="FFFF00"/>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07-5F15-41A5-8C83-12017B7EF25E}"/>
              </c:ext>
            </c:extLst>
          </c:dPt>
          <c:dPt>
            <c:idx val="4"/>
            <c:bubble3D val="0"/>
            <c:spPr>
              <a:solidFill>
                <a:srgbClr val="92D050"/>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09-5F15-41A5-8C83-12017B7EF25E}"/>
              </c:ext>
            </c:extLst>
          </c:dPt>
          <c:dPt>
            <c:idx val="5"/>
            <c:bubble3D val="0"/>
            <c:spPr>
              <a:solidFill>
                <a:schemeClr val="tx2"/>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0B-5F15-41A5-8C83-12017B7EF25E}"/>
              </c:ext>
            </c:extLst>
          </c:dPt>
          <c:dPt>
            <c:idx val="6"/>
            <c:bubble3D val="0"/>
            <c:spPr>
              <a:solidFill>
                <a:srgbClr val="FFC000"/>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0D-5F15-41A5-8C83-12017B7EF25E}"/>
              </c:ext>
            </c:extLst>
          </c:dPt>
          <c:dPt>
            <c:idx val="7"/>
            <c:bubble3D val="0"/>
            <c:spPr>
              <a:solidFill>
                <a:schemeClr val="accent6">
                  <a:lumMod val="75000"/>
                </a:schemeClr>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0F-5F15-41A5-8C83-12017B7EF25E}"/>
              </c:ext>
            </c:extLst>
          </c:dPt>
          <c:dPt>
            <c:idx val="8"/>
            <c:bubble3D val="0"/>
            <c:spPr>
              <a:solidFill>
                <a:srgbClr val="7030A0"/>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11-5F15-41A5-8C83-12017B7EF25E}"/>
              </c:ext>
            </c:extLst>
          </c:dPt>
          <c:dPt>
            <c:idx val="9"/>
            <c:bubble3D val="0"/>
            <c:spPr>
              <a:solidFill>
                <a:srgbClr val="FF6699"/>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13-5F15-41A5-8C83-12017B7EF25E}"/>
              </c:ext>
            </c:extLst>
          </c:dPt>
          <c:dPt>
            <c:idx val="10"/>
            <c:bubble3D val="0"/>
            <c:spPr>
              <a:solidFill>
                <a:srgbClr val="00B050"/>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15-5F15-41A5-8C83-12017B7EF25E}"/>
              </c:ext>
            </c:extLst>
          </c:dPt>
          <c:dPt>
            <c:idx val="11"/>
            <c:bubble3D val="0"/>
            <c:spPr>
              <a:solidFill>
                <a:srgbClr val="FFFF00"/>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17-5F15-41A5-8C83-12017B7EF25E}"/>
              </c:ext>
            </c:extLst>
          </c:dPt>
          <c:dPt>
            <c:idx val="12"/>
            <c:bubble3D val="0"/>
            <c:spPr>
              <a:solidFill>
                <a:srgbClr val="92D050"/>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19-5F15-41A5-8C83-12017B7EF25E}"/>
              </c:ext>
            </c:extLst>
          </c:dPt>
          <c:dPt>
            <c:idx val="14"/>
            <c:bubble3D val="0"/>
            <c:spPr>
              <a:solidFill>
                <a:srgbClr val="66FF66"/>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1B-5F15-41A5-8C83-12017B7EF25E}"/>
              </c:ext>
            </c:extLst>
          </c:dPt>
          <c:dPt>
            <c:idx val="15"/>
            <c:bubble3D val="0"/>
            <c:spPr>
              <a:solidFill>
                <a:srgbClr val="9933FF"/>
              </a:solidFill>
              <a:scene3d>
                <a:camera prst="orthographicFront"/>
                <a:lightRig rig="threePt" dir="t">
                  <a:rot lat="0" lon="0" rev="1200000"/>
                </a:lightRig>
              </a:scene3d>
              <a:sp3d>
                <a:bevelT w="127000" h="127000"/>
              </a:sp3d>
            </c:spPr>
            <c:extLst>
              <c:ext xmlns:c16="http://schemas.microsoft.com/office/drawing/2014/chart" uri="{C3380CC4-5D6E-409C-BE32-E72D297353CC}">
                <c16:uniqueId val="{0000001D-5F15-41A5-8C83-12017B7EF25E}"/>
              </c:ext>
            </c:extLst>
          </c:dPt>
          <c:dLbls>
            <c:dLbl>
              <c:idx val="0"/>
              <c:layout>
                <c:manualLayout>
                  <c:x val="0.20714387759559744"/>
                  <c:y val="-2.8297522131767502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5F15-41A5-8C83-12017B7EF25E}"/>
                </c:ext>
              </c:extLst>
            </c:dLbl>
            <c:dLbl>
              <c:idx val="1"/>
              <c:layout>
                <c:manualLayout>
                  <c:x val="1.7502535529887364E-3"/>
                  <c:y val="2.8931129371540423E-2"/>
                </c:manualLayout>
              </c:layout>
              <c:spPr>
                <a:noFill/>
                <a:ln>
                  <a:noFill/>
                </a:ln>
                <a:effectLst/>
              </c:spPr>
              <c:txPr>
                <a:bodyPr wrap="square" lIns="38100" tIns="19050" rIns="38100" bIns="19050" anchor="ctr">
                  <a:noAutofit/>
                </a:bodyPr>
                <a:lstStyle/>
                <a:p>
                  <a:pPr>
                    <a:defRPr sz="1800"/>
                  </a:pPr>
                  <a:endParaRPr lang="fr-FR"/>
                </a:p>
              </c:txPr>
              <c:dLblPos val="bestFit"/>
              <c:showLegendKey val="0"/>
              <c:showVal val="1"/>
              <c:showCatName val="1"/>
              <c:showSerName val="0"/>
              <c:showPercent val="1"/>
              <c:showBubbleSize val="0"/>
              <c:separator>
</c:separator>
              <c:extLst>
                <c:ext xmlns:c15="http://schemas.microsoft.com/office/drawing/2012/chart" uri="{CE6537A1-D6FC-4f65-9D91-7224C49458BB}">
                  <c15:spPr xmlns:c15="http://schemas.microsoft.com/office/drawing/2012/chart">
                    <a:prstGeom prst="wedgeRectCallout">
                      <a:avLst/>
                    </a:prstGeom>
                  </c15:spPr>
                  <c15:layout>
                    <c:manualLayout>
                      <c:w val="0.27012453029702221"/>
                      <c:h val="0.27704303017168724"/>
                    </c:manualLayout>
                  </c15:layout>
                </c:ext>
                <c:ext xmlns:c16="http://schemas.microsoft.com/office/drawing/2014/chart" uri="{C3380CC4-5D6E-409C-BE32-E72D297353CC}">
                  <c16:uniqueId val="{00000003-5F15-41A5-8C83-12017B7EF25E}"/>
                </c:ext>
              </c:extLst>
            </c:dLbl>
            <c:dLbl>
              <c:idx val="2"/>
              <c:layout>
                <c:manualLayout>
                  <c:x val="1.18068912101237E-7"/>
                  <c:y val="-7.0002796260636935E-2"/>
                </c:manualLayout>
              </c:layout>
              <c:spPr>
                <a:noFill/>
                <a:ln>
                  <a:noFill/>
                </a:ln>
                <a:effectLst/>
              </c:spPr>
              <c:txPr>
                <a:bodyPr wrap="square" lIns="38100" tIns="19050" rIns="38100" bIns="19050" anchor="ctr">
                  <a:noAutofit/>
                </a:bodyPr>
                <a:lstStyle/>
                <a:p>
                  <a:pPr>
                    <a:defRPr sz="1800"/>
                  </a:pPr>
                  <a:endParaRPr lang="fr-FR"/>
                </a:p>
              </c:txPr>
              <c:dLblPos val="bestFit"/>
              <c:showLegendKey val="0"/>
              <c:showVal val="1"/>
              <c:showCatName val="1"/>
              <c:showSerName val="0"/>
              <c:showPercent val="1"/>
              <c:showBubbleSize val="0"/>
              <c:separator>
</c:separator>
              <c:extLst>
                <c:ext xmlns:c15="http://schemas.microsoft.com/office/drawing/2012/chart" uri="{CE6537A1-D6FC-4f65-9D91-7224C49458BB}">
                  <c15:layout>
                    <c:manualLayout>
                      <c:w val="0.38709426159859511"/>
                      <c:h val="0.20578712064661642"/>
                    </c:manualLayout>
                  </c15:layout>
                </c:ext>
                <c:ext xmlns:c16="http://schemas.microsoft.com/office/drawing/2014/chart" uri="{C3380CC4-5D6E-409C-BE32-E72D297353CC}">
                  <c16:uniqueId val="{00000005-5F15-41A5-8C83-12017B7EF25E}"/>
                </c:ext>
              </c:extLst>
            </c:dLbl>
            <c:dLbl>
              <c:idx val="3"/>
              <c:layout>
                <c:manualLayout>
                  <c:x val="-0.14246967877449118"/>
                  <c:y val="1.4298635622924294E-2"/>
                </c:manualLayout>
              </c:layout>
              <c:spPr>
                <a:noFill/>
                <a:ln>
                  <a:noFill/>
                </a:ln>
                <a:effectLst/>
              </c:spPr>
              <c:txPr>
                <a:bodyPr wrap="square" lIns="38100" tIns="19050" rIns="38100" bIns="19050" anchor="ctr">
                  <a:spAutoFit/>
                </a:bodyPr>
                <a:lstStyle/>
                <a:p>
                  <a:pPr>
                    <a:defRPr sz="1800"/>
                  </a:pPr>
                  <a:endParaRPr lang="fr-FR"/>
                </a:p>
              </c:txPr>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F15-41A5-8C83-12017B7EF25E}"/>
                </c:ext>
              </c:extLst>
            </c:dLbl>
            <c:dLbl>
              <c:idx val="4"/>
              <c:layout>
                <c:manualLayout>
                  <c:x val="5.226211872566227E-2"/>
                  <c:y val="0"/>
                </c:manualLayout>
              </c:layout>
              <c:spPr>
                <a:noFill/>
                <a:ln>
                  <a:noFill/>
                </a:ln>
                <a:effectLst/>
              </c:spPr>
              <c:txPr>
                <a:bodyPr wrap="square" lIns="38100" tIns="19050" rIns="38100" bIns="19050" anchor="ctr">
                  <a:noAutofit/>
                </a:bodyPr>
                <a:lstStyle/>
                <a:p>
                  <a:pPr>
                    <a:defRPr sz="1800"/>
                  </a:pPr>
                  <a:endParaRPr lang="fr-FR"/>
                </a:p>
              </c:txPr>
              <c:dLblPos val="bestFit"/>
              <c:showLegendKey val="0"/>
              <c:showVal val="1"/>
              <c:showCatName val="1"/>
              <c:showSerName val="0"/>
              <c:showPercent val="1"/>
              <c:showBubbleSize val="0"/>
              <c:separator>
</c:separator>
              <c:extLst>
                <c:ext xmlns:c15="http://schemas.microsoft.com/office/drawing/2012/chart" uri="{CE6537A1-D6FC-4f65-9D91-7224C49458BB}">
                  <c15:spPr xmlns:c15="http://schemas.microsoft.com/office/drawing/2012/chart">
                    <a:prstGeom prst="wedgeRectCallout">
                      <a:avLst/>
                    </a:prstGeom>
                  </c15:spPr>
                  <c15:layout>
                    <c:manualLayout>
                      <c:w val="0.32954784437434281"/>
                      <c:h val="0.2184756504708314"/>
                    </c:manualLayout>
                  </c15:layout>
                </c:ext>
                <c:ext xmlns:c16="http://schemas.microsoft.com/office/drawing/2014/chart" uri="{C3380CC4-5D6E-409C-BE32-E72D297353CC}">
                  <c16:uniqueId val="{00000009-5F15-41A5-8C83-12017B7EF25E}"/>
                </c:ext>
              </c:extLst>
            </c:dLbl>
            <c:dLbl>
              <c:idx val="5"/>
              <c:layout>
                <c:manualLayout>
                  <c:x val="7.8142761381446019E-2"/>
                  <c:y val="-3.2979837057940187E-3"/>
                </c:manualLayout>
              </c:layout>
              <c:spPr>
                <a:noFill/>
                <a:ln>
                  <a:noFill/>
                </a:ln>
                <a:effectLst/>
              </c:spPr>
              <c:txPr>
                <a:bodyPr wrap="square" lIns="38100" tIns="19050" rIns="38100" bIns="19050" anchor="ctr">
                  <a:spAutoFit/>
                </a:bodyPr>
                <a:lstStyle/>
                <a:p>
                  <a:pPr>
                    <a:defRPr sz="1800"/>
                  </a:pPr>
                  <a:endParaRPr lang="fr-FR"/>
                </a:p>
              </c:txPr>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5F15-41A5-8C83-12017B7EF25E}"/>
                </c:ext>
              </c:extLst>
            </c:dLbl>
            <c:dLbl>
              <c:idx val="6"/>
              <c:layout>
                <c:manualLayout>
                  <c:x val="6.8667979002624668E-2"/>
                  <c:y val="2.0730053252013984E-2"/>
                </c:manualLayout>
              </c:layout>
              <c:tx>
                <c:rich>
                  <a:bodyPr/>
                  <a:lstStyle/>
                  <a:p>
                    <a:fld id="{7764D853-D574-45DC-9295-4B9CB71C968F}" type="CATEGORYNAME">
                      <a:rPr lang="en-US"/>
                      <a:pPr/>
                      <a:t>[NOM DE CATÉGORIE]</a:t>
                    </a:fld>
                    <a:endParaRPr lang="en-US" baseline="0"/>
                  </a:p>
                  <a:p>
                    <a:fld id="{EC58D808-7AAB-4521-A11E-FBE1ECA0FC28}" type="VALUE">
                      <a:rPr lang="en-US"/>
                      <a:pPr/>
                      <a:t>[VALEUR]</a:t>
                    </a:fld>
                    <a:endParaRPr lang="fr-FR"/>
                  </a:p>
                </c:rich>
              </c:tx>
              <c:dLblPos val="bestFit"/>
              <c:showLegendKey val="0"/>
              <c:showVal val="1"/>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D-5F15-41A5-8C83-12017B7EF25E}"/>
                </c:ext>
              </c:extLst>
            </c:dLbl>
            <c:dLbl>
              <c:idx val="7"/>
              <c:layout>
                <c:manualLayout>
                  <c:x val="-0.1772570226828902"/>
                  <c:y val="-0.29143897996357016"/>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F-5F15-41A5-8C83-12017B7EF25E}"/>
                </c:ext>
              </c:extLst>
            </c:dLbl>
            <c:dLbl>
              <c:idx val="8"/>
              <c:delete val="1"/>
              <c:extLst>
                <c:ext xmlns:c15="http://schemas.microsoft.com/office/drawing/2012/chart" uri="{CE6537A1-D6FC-4f65-9D91-7224C49458BB}"/>
                <c:ext xmlns:c16="http://schemas.microsoft.com/office/drawing/2014/chart" uri="{C3380CC4-5D6E-409C-BE32-E72D297353CC}">
                  <c16:uniqueId val="{00000011-5F15-41A5-8C83-12017B7EF25E}"/>
                </c:ext>
              </c:extLst>
            </c:dLbl>
            <c:dLbl>
              <c:idx val="9"/>
              <c:layout>
                <c:manualLayout>
                  <c:x val="-0.20429622953282259"/>
                  <c:y val="-0.33191661606962153"/>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13-5F15-41A5-8C83-12017B7EF25E}"/>
                </c:ext>
              </c:extLst>
            </c:dLbl>
            <c:dLbl>
              <c:idx val="10"/>
              <c:layout>
                <c:manualLayout>
                  <c:x val="-6.0087126333183112E-3"/>
                  <c:y val="-0.29143897996357016"/>
                </c:manualLayout>
              </c:layout>
              <c:tx>
                <c:rich>
                  <a:bodyPr/>
                  <a:lstStyle/>
                  <a:p>
                    <a:fld id="{EBB96FEF-7F35-4316-A4C9-0A4B85FAF27A}" type="CATEGORYNAME">
                      <a:rPr lang="en-US"/>
                      <a:pPr/>
                      <a:t>[NOM DE CATÉGORIE]</a:t>
                    </a:fld>
                    <a:endParaRPr lang="en-US" baseline="0"/>
                  </a:p>
                  <a:p>
                    <a:fld id="{7DC45A34-31E2-439F-BF86-6A37836318D7}" type="VALUE">
                      <a:rPr lang="en-US"/>
                      <a:pPr/>
                      <a:t>[VALEUR]</a:t>
                    </a:fld>
                    <a:endParaRPr lang="fr-FR"/>
                  </a:p>
                </c:rich>
              </c:tx>
              <c:dLblPos val="bestFit"/>
              <c:showLegendKey val="0"/>
              <c:showVal val="1"/>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15-5F15-41A5-8C83-12017B7EF25E}"/>
                </c:ext>
              </c:extLst>
            </c:dLbl>
            <c:dLbl>
              <c:idx val="11"/>
              <c:layout>
                <c:manualLayout>
                  <c:x val="2.1030494216614092E-2"/>
                  <c:y val="-3.717344985792987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17-5F15-41A5-8C83-12017B7EF25E}"/>
                </c:ext>
              </c:extLst>
            </c:dLbl>
            <c:dLbl>
              <c:idx val="12"/>
              <c:delete val="1"/>
              <c:extLst>
                <c:ext xmlns:c15="http://schemas.microsoft.com/office/drawing/2012/chart" uri="{CE6537A1-D6FC-4f65-9D91-7224C49458BB}"/>
                <c:ext xmlns:c16="http://schemas.microsoft.com/office/drawing/2014/chart" uri="{C3380CC4-5D6E-409C-BE32-E72D297353CC}">
                  <c16:uniqueId val="{00000019-5F15-41A5-8C83-12017B7EF25E}"/>
                </c:ext>
              </c:extLst>
            </c:dLbl>
            <c:dLbl>
              <c:idx val="13"/>
              <c:layout>
                <c:manualLayout>
                  <c:x val="-7.2104551599819738E-2"/>
                  <c:y val="-9.3098563043918239E-2"/>
                </c:manualLayout>
              </c:layout>
              <c:tx>
                <c:rich>
                  <a:bodyPr/>
                  <a:lstStyle/>
                  <a:p>
                    <a:fld id="{71787DC9-C7A2-465E-8451-C64EC21AB393}" type="CATEGORYNAME">
                      <a:rPr lang="en-US"/>
                      <a:pPr/>
                      <a:t>[NOM DE CATÉGORIE]</a:t>
                    </a:fld>
                    <a:endParaRPr lang="en-US" baseline="0"/>
                  </a:p>
                  <a:p>
                    <a:fld id="{3C036241-85DA-4175-90F6-C2D7B2741582}" type="VALUE">
                      <a:rPr lang="en-US"/>
                      <a:pPr/>
                      <a:t>[VALEUR]</a:t>
                    </a:fld>
                    <a:endParaRPr lang="fr-FR"/>
                  </a:p>
                </c:rich>
              </c:tx>
              <c:dLblPos val="bestFit"/>
              <c:showLegendKey val="0"/>
              <c:showVal val="1"/>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1E-5F15-41A5-8C83-12017B7EF25E}"/>
                </c:ext>
              </c:extLst>
            </c:dLbl>
            <c:dLbl>
              <c:idx val="14"/>
              <c:layout>
                <c:manualLayout>
                  <c:x val="0.11416554003304792"/>
                  <c:y val="-4.3574653350480552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1B-5F15-41A5-8C83-12017B7EF25E}"/>
                </c:ext>
              </c:extLst>
            </c:dLbl>
            <c:dLbl>
              <c:idx val="15"/>
              <c:layout>
                <c:manualLayout>
                  <c:x val="5.4078413699864693E-2"/>
                  <c:y val="6.0716454159077074E-2"/>
                </c:manualLayout>
              </c:layout>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1D-5F15-41A5-8C83-12017B7EF25E}"/>
                </c:ext>
              </c:extLst>
            </c:dLbl>
            <c:dLbl>
              <c:idx val="16"/>
              <c:delete val="1"/>
              <c:extLst>
                <c:ext xmlns:c15="http://schemas.microsoft.com/office/drawing/2012/chart" uri="{CE6537A1-D6FC-4f65-9D91-7224C49458BB}"/>
                <c:ext xmlns:c16="http://schemas.microsoft.com/office/drawing/2014/chart" uri="{C3380CC4-5D6E-409C-BE32-E72D297353CC}">
                  <c16:uniqueId val="{0000001F-5F15-41A5-8C83-12017B7EF25E}"/>
                </c:ext>
              </c:extLst>
            </c:dLbl>
            <c:spPr>
              <a:noFill/>
              <a:ln>
                <a:noFill/>
              </a:ln>
              <a:effectLst/>
            </c:spPr>
            <c:txPr>
              <a:bodyPr wrap="square" lIns="38100" tIns="19050" rIns="38100" bIns="19050" anchor="ctr">
                <a:spAutoFit/>
              </a:bodyPr>
              <a:lstStyle/>
              <a:p>
                <a:pPr>
                  <a:defRPr sz="1800"/>
                </a:pPr>
                <a:endParaRPr lang="fr-FR"/>
              </a:p>
            </c:txPr>
            <c:dLblPos val="outEnd"/>
            <c:showLegendKey val="0"/>
            <c:showVal val="1"/>
            <c:showCatName val="1"/>
            <c:showSerName val="0"/>
            <c:showPercent val="1"/>
            <c:showBubbleSize val="0"/>
            <c:separator>
</c:separator>
            <c:showLeaderLines val="1"/>
            <c:extLst>
              <c:ext xmlns:c15="http://schemas.microsoft.com/office/drawing/2012/chart" uri="{CE6537A1-D6FC-4f65-9D91-7224C49458BB}">
                <c15:spPr xmlns:c15="http://schemas.microsoft.com/office/drawing/2012/chart">
                  <a:prstGeom prst="wedgeRectCallout">
                    <a:avLst/>
                  </a:prstGeom>
                </c15:spPr>
              </c:ext>
            </c:extLst>
          </c:dLbls>
          <c:cat>
            <c:strRef>
              <c:f>'graphiques BP'!$Q$39:$Q$45</c:f>
              <c:strCache>
                <c:ptCount val="7"/>
                <c:pt idx="0">
                  <c:v>Nouvelles depenses: gemapi / eaux pluv</c:v>
                </c:pt>
                <c:pt idx="1">
                  <c:v>Administration générale </c:v>
                </c:pt>
                <c:pt idx="2">
                  <c:v>Développement territorial</c:v>
                </c:pt>
                <c:pt idx="3">
                  <c:v>PEEJVS</c:v>
                </c:pt>
                <c:pt idx="4">
                  <c:v>Technique</c:v>
                </c:pt>
                <c:pt idx="5">
                  <c:v>Via Rhôna</c:v>
                </c:pt>
                <c:pt idx="6">
                  <c:v>OM</c:v>
                </c:pt>
              </c:strCache>
            </c:strRef>
          </c:cat>
          <c:val>
            <c:numRef>
              <c:f>'graphiques BP'!$R$39:$R$45</c:f>
              <c:numCache>
                <c:formatCode>"€"#,##0_);\("€"#,##0\)</c:formatCode>
                <c:ptCount val="7"/>
                <c:pt idx="0">
                  <c:v>308500</c:v>
                </c:pt>
                <c:pt idx="1">
                  <c:v>22370</c:v>
                </c:pt>
                <c:pt idx="2">
                  <c:v>1111770</c:v>
                </c:pt>
                <c:pt idx="3">
                  <c:v>15887</c:v>
                </c:pt>
                <c:pt idx="4">
                  <c:v>131000</c:v>
                </c:pt>
                <c:pt idx="5">
                  <c:v>150000</c:v>
                </c:pt>
                <c:pt idx="6">
                  <c:v>252600</c:v>
                </c:pt>
              </c:numCache>
            </c:numRef>
          </c:val>
          <c:extLst>
            <c:ext xmlns:c16="http://schemas.microsoft.com/office/drawing/2014/chart" uri="{C3380CC4-5D6E-409C-BE32-E72D297353CC}">
              <c16:uniqueId val="{00000020-5F15-41A5-8C83-12017B7EF25E}"/>
            </c:ext>
          </c:extLst>
        </c:ser>
        <c:dLbls>
          <c:showLegendKey val="0"/>
          <c:showVal val="0"/>
          <c:showCatName val="0"/>
          <c:showSerName val="0"/>
          <c:showPercent val="0"/>
          <c:showBubbleSize val="0"/>
          <c:showLeaderLines val="1"/>
        </c:dLbls>
        <c:firstSliceAng val="77"/>
      </c:pieChart>
    </c:plotArea>
    <c:plotVisOnly val="1"/>
    <c:dispBlanksAs val="zero"/>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fr-FR" dirty="0"/>
              <a:t>Dépenses réseaux</a:t>
            </a:r>
            <a:r>
              <a:rPr lang="fr-FR" baseline="0" dirty="0"/>
              <a:t> eaux pluviales</a:t>
            </a:r>
            <a:endParaRPr lang="fr-FR"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16844387446167405"/>
          <c:y val="0.14021745206489758"/>
          <c:w val="0.81511491838888406"/>
          <c:h val="0.74497383208833123"/>
        </c:manualLayout>
      </c:layout>
      <c:lineChart>
        <c:grouping val="standard"/>
        <c:varyColors val="0"/>
        <c:ser>
          <c:idx val="0"/>
          <c:order val="0"/>
          <c:tx>
            <c:strRef>
              <c:f>Feuil1!$B$1</c:f>
              <c:strCache>
                <c:ptCount val="1"/>
                <c:pt idx="0">
                  <c:v>Série 1</c:v>
                </c:pt>
              </c:strCache>
            </c:strRef>
          </c:tx>
          <c:spPr>
            <a:ln w="34925" cap="rnd">
              <a:solidFill>
                <a:schemeClr val="accent6"/>
              </a:solidFill>
              <a:round/>
            </a:ln>
            <a:effectLst>
              <a:outerShdw blurRad="40000" dist="23000" dir="5400000" rotWithShape="0">
                <a:srgbClr val="000000">
                  <a:alpha val="35000"/>
                </a:srgbClr>
              </a:outerShdw>
            </a:effectLst>
          </c:spPr>
          <c:marker>
            <c:symbol val="none"/>
          </c:marker>
          <c:dPt>
            <c:idx val="3"/>
            <c:marker>
              <c:symbol val="none"/>
            </c:marker>
            <c:bubble3D val="0"/>
            <c:extLst>
              <c:ext xmlns:c16="http://schemas.microsoft.com/office/drawing/2014/chart" uri="{C3380CC4-5D6E-409C-BE32-E72D297353CC}">
                <c16:uniqueId val="{00000003-1E94-4DFE-AEEA-4E44FC7EB564}"/>
              </c:ext>
            </c:extLst>
          </c:dPt>
          <c:dLbls>
            <c:numFmt formatCode="#,##0.00\ &quot;€&quot;"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Feuil1!$A$2:$A$5</c:f>
              <c:numCache>
                <c:formatCode>General</c:formatCode>
                <c:ptCount val="4"/>
                <c:pt idx="0">
                  <c:v>2020</c:v>
                </c:pt>
                <c:pt idx="1">
                  <c:v>2021</c:v>
                </c:pt>
                <c:pt idx="2">
                  <c:v>2022</c:v>
                </c:pt>
                <c:pt idx="3">
                  <c:v>2023</c:v>
                </c:pt>
              </c:numCache>
            </c:numRef>
          </c:cat>
          <c:val>
            <c:numRef>
              <c:f>Feuil1!$B$2:$B$5</c:f>
              <c:numCache>
                <c:formatCode>"€"#,##0_);[Red]\("€"#,##0\)</c:formatCode>
                <c:ptCount val="4"/>
                <c:pt idx="0">
                  <c:v>30347</c:v>
                </c:pt>
                <c:pt idx="1">
                  <c:v>24300</c:v>
                </c:pt>
                <c:pt idx="2">
                  <c:v>9472</c:v>
                </c:pt>
                <c:pt idx="3">
                  <c:v>208500</c:v>
                </c:pt>
              </c:numCache>
            </c:numRef>
          </c:val>
          <c:smooth val="0"/>
          <c:extLst>
            <c:ext xmlns:c16="http://schemas.microsoft.com/office/drawing/2014/chart" uri="{C3380CC4-5D6E-409C-BE32-E72D297353CC}">
              <c16:uniqueId val="{00000000-1E94-4DFE-AEEA-4E44FC7EB564}"/>
            </c:ext>
          </c:extLst>
        </c:ser>
        <c:ser>
          <c:idx val="1"/>
          <c:order val="1"/>
          <c:tx>
            <c:strRef>
              <c:f>Feuil1!$C$1</c:f>
              <c:strCache>
                <c:ptCount val="1"/>
                <c:pt idx="0">
                  <c:v>Série 2</c:v>
                </c:pt>
              </c:strCache>
            </c:strRef>
          </c:tx>
          <c:spPr>
            <a:ln w="34925" cap="rnd">
              <a:solidFill>
                <a:schemeClr val="accent5"/>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Feuil1!$A$2:$A$5</c:f>
              <c:numCache>
                <c:formatCode>General</c:formatCode>
                <c:ptCount val="4"/>
                <c:pt idx="0">
                  <c:v>2020</c:v>
                </c:pt>
                <c:pt idx="1">
                  <c:v>2021</c:v>
                </c:pt>
                <c:pt idx="2">
                  <c:v>2022</c:v>
                </c:pt>
                <c:pt idx="3">
                  <c:v>2023</c:v>
                </c:pt>
              </c:numCache>
            </c:numRef>
          </c:cat>
          <c:val>
            <c:numRef>
              <c:f>Feuil1!$C$2:$C$5</c:f>
              <c:numCache>
                <c:formatCode>General</c:formatCode>
                <c:ptCount val="4"/>
              </c:numCache>
            </c:numRef>
          </c:val>
          <c:smooth val="0"/>
          <c:extLst>
            <c:ext xmlns:c16="http://schemas.microsoft.com/office/drawing/2014/chart" uri="{C3380CC4-5D6E-409C-BE32-E72D297353CC}">
              <c16:uniqueId val="{00000001-1E94-4DFE-AEEA-4E44FC7EB564}"/>
            </c:ext>
          </c:extLst>
        </c:ser>
        <c:ser>
          <c:idx val="2"/>
          <c:order val="2"/>
          <c:tx>
            <c:strRef>
              <c:f>Feuil1!$D$1</c:f>
              <c:strCache>
                <c:ptCount val="1"/>
                <c:pt idx="0">
                  <c:v>Série 3</c:v>
                </c:pt>
              </c:strCache>
            </c:strRef>
          </c:tx>
          <c:spPr>
            <a:ln w="34925" cap="rnd">
              <a:solidFill>
                <a:schemeClr val="accent4"/>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Feuil1!$A$2:$A$5</c:f>
              <c:numCache>
                <c:formatCode>General</c:formatCode>
                <c:ptCount val="4"/>
                <c:pt idx="0">
                  <c:v>2020</c:v>
                </c:pt>
                <c:pt idx="1">
                  <c:v>2021</c:v>
                </c:pt>
                <c:pt idx="2">
                  <c:v>2022</c:v>
                </c:pt>
                <c:pt idx="3">
                  <c:v>2023</c:v>
                </c:pt>
              </c:numCache>
            </c:numRef>
          </c:cat>
          <c:val>
            <c:numRef>
              <c:f>Feuil1!$D$2:$D$5</c:f>
              <c:numCache>
                <c:formatCode>General</c:formatCode>
                <c:ptCount val="4"/>
              </c:numCache>
            </c:numRef>
          </c:val>
          <c:smooth val="0"/>
          <c:extLst>
            <c:ext xmlns:c16="http://schemas.microsoft.com/office/drawing/2014/chart" uri="{C3380CC4-5D6E-409C-BE32-E72D297353CC}">
              <c16:uniqueId val="{00000002-1E94-4DFE-AEEA-4E44FC7EB564}"/>
            </c:ext>
          </c:extLst>
        </c:ser>
        <c:dLbls>
          <c:dLblPos val="t"/>
          <c:showLegendKey val="0"/>
          <c:showVal val="1"/>
          <c:showCatName val="0"/>
          <c:showSerName val="0"/>
          <c:showPercent val="0"/>
          <c:showBubbleSize val="0"/>
        </c:dLbls>
        <c:smooth val="0"/>
        <c:axId val="94243776"/>
        <c:axId val="94239840"/>
      </c:lineChart>
      <c:catAx>
        <c:axId val="942437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fr-FR"/>
          </a:p>
        </c:txPr>
        <c:crossAx val="94239840"/>
        <c:crosses val="autoZero"/>
        <c:auto val="1"/>
        <c:lblAlgn val="ctr"/>
        <c:lblOffset val="100"/>
        <c:noMultiLvlLbl val="0"/>
      </c:catAx>
      <c:valAx>
        <c:axId val="94239840"/>
        <c:scaling>
          <c:orientation val="minMax"/>
        </c:scaling>
        <c:delete val="0"/>
        <c:axPos val="l"/>
        <c:majorGridlines>
          <c:spPr>
            <a:ln w="9525" cap="flat" cmpd="sng" algn="ctr">
              <a:solidFill>
                <a:schemeClr val="tx1">
                  <a:lumMod val="15000"/>
                  <a:lumOff val="85000"/>
                </a:schemeClr>
              </a:solidFill>
              <a:round/>
            </a:ln>
            <a:effectLst/>
          </c:spPr>
        </c:majorGridlines>
        <c:numFmt formatCode="#,##0\ &quot;€&quot;"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fr-FR"/>
          </a:p>
        </c:txPr>
        <c:crossAx val="94243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400"/>
            </a:pPr>
            <a:r>
              <a:rPr lang="en-US" sz="2400"/>
              <a:t>Capacité de désendettement (principal)</a:t>
            </a:r>
          </a:p>
        </c:rich>
      </c:tx>
      <c:overlay val="0"/>
    </c:title>
    <c:autoTitleDeleted val="0"/>
    <c:plotArea>
      <c:layout>
        <c:manualLayout>
          <c:layoutTarget val="inner"/>
          <c:xMode val="edge"/>
          <c:yMode val="edge"/>
          <c:x val="0.23148801389958681"/>
          <c:y val="0.15806008901552895"/>
          <c:w val="0.58435142247535266"/>
          <c:h val="0.61399197981608356"/>
        </c:manualLayout>
      </c:layout>
      <c:barChart>
        <c:barDir val="col"/>
        <c:grouping val="clustered"/>
        <c:varyColors val="0"/>
        <c:ser>
          <c:idx val="0"/>
          <c:order val="1"/>
          <c:tx>
            <c:strRef>
              <c:f>Dette!$A$17</c:f>
              <c:strCache>
                <c:ptCount val="1"/>
                <c:pt idx="0">
                  <c:v>Encours de la dette au 01/01</c:v>
                </c:pt>
              </c:strCache>
            </c:strRef>
          </c:tx>
          <c:invertIfNegative val="0"/>
          <c:cat>
            <c:numRef>
              <c:f>Dette!$D$16:$J$16</c:f>
              <c:numCache>
                <c:formatCode>General</c:formatCode>
                <c:ptCount val="7"/>
                <c:pt idx="0">
                  <c:v>2016</c:v>
                </c:pt>
                <c:pt idx="1">
                  <c:v>2017</c:v>
                </c:pt>
                <c:pt idx="2">
                  <c:v>2018</c:v>
                </c:pt>
                <c:pt idx="3">
                  <c:v>2019</c:v>
                </c:pt>
                <c:pt idx="4">
                  <c:v>2020</c:v>
                </c:pt>
                <c:pt idx="5">
                  <c:v>2021</c:v>
                </c:pt>
                <c:pt idx="6">
                  <c:v>2022</c:v>
                </c:pt>
              </c:numCache>
              <c:extLst/>
            </c:numRef>
          </c:cat>
          <c:val>
            <c:numRef>
              <c:f>Dette!$D$17:$J$17</c:f>
              <c:numCache>
                <c:formatCode>_-* #\ ##0\ _€_-;\-* #\ ##0\ _€_-;_-* "-"??\ _€_-;_-@_-</c:formatCode>
                <c:ptCount val="7"/>
                <c:pt idx="0">
                  <c:v>721347</c:v>
                </c:pt>
                <c:pt idx="1">
                  <c:v>883979.16</c:v>
                </c:pt>
                <c:pt idx="2">
                  <c:v>945586.11</c:v>
                </c:pt>
                <c:pt idx="3">
                  <c:v>891191.84</c:v>
                </c:pt>
                <c:pt idx="4">
                  <c:v>1835873</c:v>
                </c:pt>
                <c:pt idx="5" formatCode="_-* #\ ##0.00\ _€_-;\-* #\ ##0.00\ _€_-;_-* &quot;-&quot;??\ _€_-;_-@_-">
                  <c:v>4235987.82</c:v>
                </c:pt>
                <c:pt idx="6" formatCode="_-* #\ ##0.00\ _€_-;\-* #\ ##0.00\ _€_-;_-* &quot;-&quot;??\ _€_-;_-@_-">
                  <c:v>4065465.01</c:v>
                </c:pt>
              </c:numCache>
              <c:extLst/>
            </c:numRef>
          </c:val>
          <c:extLst>
            <c:ext xmlns:c16="http://schemas.microsoft.com/office/drawing/2014/chart" uri="{C3380CC4-5D6E-409C-BE32-E72D297353CC}">
              <c16:uniqueId val="{00000000-272C-4412-B97E-7842ACFEEDD3}"/>
            </c:ext>
          </c:extLst>
        </c:ser>
        <c:dLbls>
          <c:showLegendKey val="0"/>
          <c:showVal val="0"/>
          <c:showCatName val="0"/>
          <c:showSerName val="0"/>
          <c:showPercent val="0"/>
          <c:showBubbleSize val="0"/>
        </c:dLbls>
        <c:gapWidth val="70"/>
        <c:axId val="294248768"/>
        <c:axId val="294255824"/>
      </c:barChart>
      <c:lineChart>
        <c:grouping val="standard"/>
        <c:varyColors val="0"/>
        <c:ser>
          <c:idx val="1"/>
          <c:order val="0"/>
          <c:spPr>
            <a:ln w="28575">
              <a:solidFill>
                <a:srgbClr val="FF0000"/>
              </a:solidFill>
            </a:ln>
          </c:spPr>
          <c:marker>
            <c:spPr>
              <a:solidFill>
                <a:srgbClr val="FF0000"/>
              </a:solidFill>
            </c:spPr>
          </c:marker>
          <c:dLbls>
            <c:spPr>
              <a:noFill/>
              <a:ln>
                <a:noFill/>
              </a:ln>
              <a:effectLst/>
            </c:spPr>
            <c:txPr>
              <a:bodyPr wrap="square" lIns="38100" tIns="19050" rIns="38100" bIns="19050" anchor="ctr">
                <a:spAutoFit/>
              </a:bodyPr>
              <a:lstStyle/>
              <a:p>
                <a:pPr>
                  <a:defRPr sz="1200" b="1"/>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Dette!$E$16:$J$16</c:f>
              <c:numCache>
                <c:formatCode>General</c:formatCode>
                <c:ptCount val="6"/>
                <c:pt idx="0">
                  <c:v>2017</c:v>
                </c:pt>
                <c:pt idx="1">
                  <c:v>2018</c:v>
                </c:pt>
                <c:pt idx="2">
                  <c:v>2019</c:v>
                </c:pt>
                <c:pt idx="3">
                  <c:v>2020</c:v>
                </c:pt>
                <c:pt idx="4">
                  <c:v>2021</c:v>
                </c:pt>
                <c:pt idx="5">
                  <c:v>2022</c:v>
                </c:pt>
              </c:numCache>
              <c:extLst/>
            </c:numRef>
          </c:cat>
          <c:val>
            <c:numRef>
              <c:f>Dette!$D$18:$J$18</c:f>
              <c:numCache>
                <c:formatCode>0.00</c:formatCode>
                <c:ptCount val="7"/>
                <c:pt idx="0">
                  <c:v>0.60264584305182223</c:v>
                </c:pt>
                <c:pt idx="1">
                  <c:v>0.88157774223016505</c:v>
                </c:pt>
                <c:pt idx="2">
                  <c:v>0.89542867288816919</c:v>
                </c:pt>
                <c:pt idx="3">
                  <c:v>0.85770448383753128</c:v>
                </c:pt>
                <c:pt idx="4">
                  <c:v>1.4702781962785645</c:v>
                </c:pt>
                <c:pt idx="5">
                  <c:v>3.9152541179145577</c:v>
                </c:pt>
                <c:pt idx="6">
                  <c:v>2.7037561018757197</c:v>
                </c:pt>
              </c:numCache>
              <c:extLst/>
            </c:numRef>
          </c:val>
          <c:smooth val="0"/>
          <c:extLst>
            <c:ext xmlns:c16="http://schemas.microsoft.com/office/drawing/2014/chart" uri="{C3380CC4-5D6E-409C-BE32-E72D297353CC}">
              <c16:uniqueId val="{00000001-272C-4412-B97E-7842ACFEEDD3}"/>
            </c:ext>
          </c:extLst>
        </c:ser>
        <c:dLbls>
          <c:showLegendKey val="0"/>
          <c:showVal val="0"/>
          <c:showCatName val="0"/>
          <c:showSerName val="0"/>
          <c:showPercent val="0"/>
          <c:showBubbleSize val="0"/>
        </c:dLbls>
        <c:marker val="1"/>
        <c:smooth val="0"/>
        <c:axId val="294251512"/>
        <c:axId val="294251904"/>
      </c:lineChart>
      <c:catAx>
        <c:axId val="294248768"/>
        <c:scaling>
          <c:orientation val="minMax"/>
        </c:scaling>
        <c:delete val="0"/>
        <c:axPos val="b"/>
        <c:numFmt formatCode="General" sourceLinked="1"/>
        <c:majorTickMark val="out"/>
        <c:minorTickMark val="none"/>
        <c:tickLblPos val="nextTo"/>
        <c:txPr>
          <a:bodyPr/>
          <a:lstStyle/>
          <a:p>
            <a:pPr>
              <a:defRPr sz="1600"/>
            </a:pPr>
            <a:endParaRPr lang="fr-FR"/>
          </a:p>
        </c:txPr>
        <c:crossAx val="294255824"/>
        <c:crosses val="autoZero"/>
        <c:auto val="1"/>
        <c:lblAlgn val="ctr"/>
        <c:lblOffset val="100"/>
        <c:noMultiLvlLbl val="0"/>
      </c:catAx>
      <c:valAx>
        <c:axId val="294255824"/>
        <c:scaling>
          <c:orientation val="minMax"/>
        </c:scaling>
        <c:delete val="0"/>
        <c:axPos val="l"/>
        <c:majorGridlines/>
        <c:numFmt formatCode="_-* #\ ##0\ _€_-;\-* #\ ##0\ _€_-;_-* &quot;-&quot;??\ _€_-;_-@_-" sourceLinked="1"/>
        <c:majorTickMark val="out"/>
        <c:minorTickMark val="none"/>
        <c:tickLblPos val="nextTo"/>
        <c:txPr>
          <a:bodyPr/>
          <a:lstStyle/>
          <a:p>
            <a:pPr>
              <a:defRPr sz="1400"/>
            </a:pPr>
            <a:endParaRPr lang="fr-FR"/>
          </a:p>
        </c:txPr>
        <c:crossAx val="294248768"/>
        <c:crosses val="autoZero"/>
        <c:crossBetween val="between"/>
      </c:valAx>
      <c:valAx>
        <c:axId val="294251904"/>
        <c:scaling>
          <c:orientation val="minMax"/>
          <c:max val="15"/>
        </c:scaling>
        <c:delete val="0"/>
        <c:axPos val="r"/>
        <c:numFmt formatCode="0.00" sourceLinked="1"/>
        <c:majorTickMark val="out"/>
        <c:minorTickMark val="none"/>
        <c:tickLblPos val="nextTo"/>
        <c:txPr>
          <a:bodyPr/>
          <a:lstStyle/>
          <a:p>
            <a:pPr>
              <a:defRPr sz="1600"/>
            </a:pPr>
            <a:endParaRPr lang="fr-FR"/>
          </a:p>
        </c:txPr>
        <c:crossAx val="294251512"/>
        <c:crosses val="max"/>
        <c:crossBetween val="between"/>
      </c:valAx>
      <c:catAx>
        <c:axId val="294251512"/>
        <c:scaling>
          <c:orientation val="minMax"/>
        </c:scaling>
        <c:delete val="1"/>
        <c:axPos val="b"/>
        <c:numFmt formatCode="General" sourceLinked="1"/>
        <c:majorTickMark val="out"/>
        <c:minorTickMark val="none"/>
        <c:tickLblPos val="nextTo"/>
        <c:crossAx val="294251904"/>
        <c:crosses val="autoZero"/>
        <c:auto val="1"/>
        <c:lblAlgn val="ctr"/>
        <c:lblOffset val="100"/>
        <c:noMultiLvlLbl val="0"/>
      </c:catAx>
    </c:plotArea>
    <c:legend>
      <c:legendPos val="r"/>
      <c:layout>
        <c:manualLayout>
          <c:xMode val="edge"/>
          <c:yMode val="edge"/>
          <c:x val="8.7233658364352026E-2"/>
          <c:y val="0.85872835662984237"/>
          <c:w val="0.87944444444444603"/>
          <c:h val="0.14042432195975502"/>
        </c:manualLayout>
      </c:layout>
      <c:overlay val="0"/>
      <c:txPr>
        <a:bodyPr/>
        <a:lstStyle/>
        <a:p>
          <a:pPr>
            <a:defRPr sz="1600"/>
          </a:pPr>
          <a:endParaRPr lang="fr-FR"/>
        </a:p>
      </c:txPr>
    </c:legend>
    <c:plotVisOnly val="1"/>
    <c:dispBlanksAs val="gap"/>
    <c:showDLblsOverMax val="0"/>
  </c:chart>
  <c:externalData r:id="rId2">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2"/>
            <a:ext cx="2946400" cy="496888"/>
          </a:xfrm>
          <a:prstGeom prst="rect">
            <a:avLst/>
          </a:prstGeom>
        </p:spPr>
        <p:txBody>
          <a:bodyPr vert="horz" lIns="91392" tIns="45697" rIns="91392" bIns="45697" rtlCol="0"/>
          <a:lstStyle>
            <a:lvl1pPr algn="l" eaLnBrk="1" hangingPunct="1">
              <a:defRPr sz="1200">
                <a:latin typeface="Arial" charset="0"/>
              </a:defRPr>
            </a:lvl1pPr>
          </a:lstStyle>
          <a:p>
            <a:pPr>
              <a:defRPr/>
            </a:pPr>
            <a:endParaRPr lang="fr-FR"/>
          </a:p>
        </p:txBody>
      </p:sp>
      <p:sp>
        <p:nvSpPr>
          <p:cNvPr id="3" name="Espace réservé de la date 2"/>
          <p:cNvSpPr>
            <a:spLocks noGrp="1"/>
          </p:cNvSpPr>
          <p:nvPr>
            <p:ph type="dt" sz="quarter" idx="1"/>
          </p:nvPr>
        </p:nvSpPr>
        <p:spPr>
          <a:xfrm>
            <a:off x="3849693" y="2"/>
            <a:ext cx="2946400" cy="496888"/>
          </a:xfrm>
          <a:prstGeom prst="rect">
            <a:avLst/>
          </a:prstGeom>
        </p:spPr>
        <p:txBody>
          <a:bodyPr vert="horz" lIns="91392" tIns="45697" rIns="91392" bIns="45697" rtlCol="0"/>
          <a:lstStyle>
            <a:lvl1pPr algn="r" eaLnBrk="1" hangingPunct="1">
              <a:defRPr sz="1200">
                <a:latin typeface="Arial" charset="0"/>
              </a:defRPr>
            </a:lvl1pPr>
          </a:lstStyle>
          <a:p>
            <a:pPr>
              <a:defRPr/>
            </a:pPr>
            <a:fld id="{11B851E7-1A03-4366-9CFA-DB11C24D451E}" type="datetimeFigureOut">
              <a:rPr lang="fr-FR"/>
              <a:pPr>
                <a:defRPr/>
              </a:pPr>
              <a:t>22/02/2023</a:t>
            </a:fld>
            <a:endParaRPr lang="fr-FR"/>
          </a:p>
        </p:txBody>
      </p:sp>
      <p:sp>
        <p:nvSpPr>
          <p:cNvPr id="4" name="Espace réservé du pied de page 3"/>
          <p:cNvSpPr>
            <a:spLocks noGrp="1"/>
          </p:cNvSpPr>
          <p:nvPr>
            <p:ph type="ftr" sz="quarter" idx="2"/>
          </p:nvPr>
        </p:nvSpPr>
        <p:spPr>
          <a:xfrm>
            <a:off x="0" y="9428171"/>
            <a:ext cx="2946400" cy="496887"/>
          </a:xfrm>
          <a:prstGeom prst="rect">
            <a:avLst/>
          </a:prstGeom>
        </p:spPr>
        <p:txBody>
          <a:bodyPr vert="horz" lIns="91392" tIns="45697" rIns="91392" bIns="45697" rtlCol="0" anchor="b"/>
          <a:lstStyle>
            <a:lvl1pPr algn="l" eaLnBrk="1" hangingPunct="1">
              <a:defRPr sz="1200">
                <a:latin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49693" y="9428171"/>
            <a:ext cx="2946400" cy="496887"/>
          </a:xfrm>
          <a:prstGeom prst="rect">
            <a:avLst/>
          </a:prstGeom>
        </p:spPr>
        <p:txBody>
          <a:bodyPr vert="horz" wrap="square" lIns="91392" tIns="45697" rIns="91392" bIns="45697" numCol="1" anchor="b" anchorCtr="0" compatLnSpc="1">
            <a:prstTxWarp prst="textNoShape">
              <a:avLst/>
            </a:prstTxWarp>
          </a:bodyPr>
          <a:lstStyle>
            <a:lvl1pPr algn="r" eaLnBrk="1" hangingPunct="1">
              <a:defRPr sz="1200"/>
            </a:lvl1pPr>
          </a:lstStyle>
          <a:p>
            <a:fld id="{F2CCDD6E-0D5B-49C7-8E6C-195E7D005A31}" type="slidenum">
              <a:rPr lang="fr-FR" altLang="fr-FR"/>
              <a:pPr/>
              <a:t>‹N°›</a:t>
            </a:fld>
            <a:endParaRPr lang="fr-FR"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62" name="Rectangle 2"/>
          <p:cNvSpPr>
            <a:spLocks noGrp="1" noChangeArrowheads="1"/>
          </p:cNvSpPr>
          <p:nvPr>
            <p:ph type="hdr" sz="quarter"/>
          </p:nvPr>
        </p:nvSpPr>
        <p:spPr bwMode="auto">
          <a:xfrm>
            <a:off x="0" y="2"/>
            <a:ext cx="2946400" cy="496888"/>
          </a:xfrm>
          <a:prstGeom prst="rect">
            <a:avLst/>
          </a:prstGeom>
          <a:noFill/>
          <a:ln>
            <a:noFill/>
          </a:ln>
          <a:effectLst/>
        </p:spPr>
        <p:txBody>
          <a:bodyPr vert="horz" wrap="square" lIns="91392" tIns="45697" rIns="91392" bIns="45697" numCol="1" anchor="t" anchorCtr="0" compatLnSpc="1">
            <a:prstTxWarp prst="textNoShape">
              <a:avLst/>
            </a:prstTxWarp>
          </a:bodyPr>
          <a:lstStyle>
            <a:lvl1pPr eaLnBrk="1" hangingPunct="1">
              <a:defRPr sz="1200">
                <a:latin typeface="Arial" charset="0"/>
              </a:defRPr>
            </a:lvl1pPr>
          </a:lstStyle>
          <a:p>
            <a:pPr>
              <a:defRPr/>
            </a:pPr>
            <a:endParaRPr lang="fr-FR" altLang="fr-FR"/>
          </a:p>
        </p:txBody>
      </p:sp>
      <p:sp>
        <p:nvSpPr>
          <p:cNvPr id="194563" name="Rectangle 3"/>
          <p:cNvSpPr>
            <a:spLocks noGrp="1" noChangeArrowheads="1"/>
          </p:cNvSpPr>
          <p:nvPr>
            <p:ph type="dt" idx="1"/>
          </p:nvPr>
        </p:nvSpPr>
        <p:spPr bwMode="auto">
          <a:xfrm>
            <a:off x="3849693" y="2"/>
            <a:ext cx="2946400" cy="496888"/>
          </a:xfrm>
          <a:prstGeom prst="rect">
            <a:avLst/>
          </a:prstGeom>
          <a:noFill/>
          <a:ln>
            <a:noFill/>
          </a:ln>
          <a:effectLst/>
        </p:spPr>
        <p:txBody>
          <a:bodyPr vert="horz" wrap="square" lIns="91392" tIns="45697" rIns="91392" bIns="45697" numCol="1" anchor="t" anchorCtr="0" compatLnSpc="1">
            <a:prstTxWarp prst="textNoShape">
              <a:avLst/>
            </a:prstTxWarp>
          </a:bodyPr>
          <a:lstStyle>
            <a:lvl1pPr algn="r" eaLnBrk="1" hangingPunct="1">
              <a:defRPr sz="1200">
                <a:latin typeface="Arial" charset="0"/>
              </a:defRPr>
            </a:lvl1pPr>
          </a:lstStyle>
          <a:p>
            <a:pPr>
              <a:defRPr/>
            </a:pPr>
            <a:endParaRPr lang="fr-FR" altLang="fr-FR"/>
          </a:p>
        </p:txBody>
      </p:sp>
      <p:sp>
        <p:nvSpPr>
          <p:cNvPr id="14340"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p:spPr>
      </p:sp>
      <p:sp>
        <p:nvSpPr>
          <p:cNvPr id="194565" name="Rectangle 5"/>
          <p:cNvSpPr>
            <a:spLocks noGrp="1" noChangeArrowheads="1"/>
          </p:cNvSpPr>
          <p:nvPr>
            <p:ph type="body" sz="quarter" idx="3"/>
          </p:nvPr>
        </p:nvSpPr>
        <p:spPr bwMode="auto">
          <a:xfrm>
            <a:off x="679456" y="4716465"/>
            <a:ext cx="5438775" cy="4465637"/>
          </a:xfrm>
          <a:prstGeom prst="rect">
            <a:avLst/>
          </a:prstGeom>
          <a:noFill/>
          <a:ln>
            <a:noFill/>
          </a:ln>
          <a:effectLst/>
        </p:spPr>
        <p:txBody>
          <a:bodyPr vert="horz" wrap="square" lIns="91392" tIns="45697" rIns="91392" bIns="45697" numCol="1" anchor="t" anchorCtr="0" compatLnSpc="1">
            <a:prstTxWarp prst="textNoShape">
              <a:avLst/>
            </a:prstTxWarp>
          </a:bodyPr>
          <a:lstStyle/>
          <a:p>
            <a:pPr lvl="0"/>
            <a:r>
              <a:rPr lang="fr-FR" altLang="fr-FR" noProof="0"/>
              <a:t>Cliquez pour modifier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p>
        </p:txBody>
      </p:sp>
      <p:sp>
        <p:nvSpPr>
          <p:cNvPr id="194566" name="Rectangle 6"/>
          <p:cNvSpPr>
            <a:spLocks noGrp="1" noChangeArrowheads="1"/>
          </p:cNvSpPr>
          <p:nvPr>
            <p:ph type="ftr" sz="quarter" idx="4"/>
          </p:nvPr>
        </p:nvSpPr>
        <p:spPr bwMode="auto">
          <a:xfrm>
            <a:off x="0" y="9428171"/>
            <a:ext cx="2946400" cy="496887"/>
          </a:xfrm>
          <a:prstGeom prst="rect">
            <a:avLst/>
          </a:prstGeom>
          <a:noFill/>
          <a:ln>
            <a:noFill/>
          </a:ln>
          <a:effectLst/>
        </p:spPr>
        <p:txBody>
          <a:bodyPr vert="horz" wrap="square" lIns="91392" tIns="45697" rIns="91392" bIns="45697" numCol="1" anchor="b" anchorCtr="0" compatLnSpc="1">
            <a:prstTxWarp prst="textNoShape">
              <a:avLst/>
            </a:prstTxWarp>
          </a:bodyPr>
          <a:lstStyle>
            <a:lvl1pPr eaLnBrk="1" hangingPunct="1">
              <a:defRPr sz="1200">
                <a:latin typeface="Arial" charset="0"/>
              </a:defRPr>
            </a:lvl1pPr>
          </a:lstStyle>
          <a:p>
            <a:pPr>
              <a:defRPr/>
            </a:pPr>
            <a:endParaRPr lang="fr-FR" altLang="fr-FR"/>
          </a:p>
        </p:txBody>
      </p:sp>
      <p:sp>
        <p:nvSpPr>
          <p:cNvPr id="194567" name="Rectangle 7"/>
          <p:cNvSpPr>
            <a:spLocks noGrp="1" noChangeArrowheads="1"/>
          </p:cNvSpPr>
          <p:nvPr>
            <p:ph type="sldNum" sz="quarter" idx="5"/>
          </p:nvPr>
        </p:nvSpPr>
        <p:spPr bwMode="auto">
          <a:xfrm>
            <a:off x="3849693" y="9428171"/>
            <a:ext cx="2946400" cy="496887"/>
          </a:xfrm>
          <a:prstGeom prst="rect">
            <a:avLst/>
          </a:prstGeom>
          <a:noFill/>
          <a:ln>
            <a:noFill/>
          </a:ln>
          <a:effectLst/>
        </p:spPr>
        <p:txBody>
          <a:bodyPr vert="horz" wrap="square" lIns="91392" tIns="45697" rIns="91392" bIns="45697" numCol="1" anchor="b" anchorCtr="0" compatLnSpc="1">
            <a:prstTxWarp prst="textNoShape">
              <a:avLst/>
            </a:prstTxWarp>
          </a:bodyPr>
          <a:lstStyle>
            <a:lvl1pPr algn="r" eaLnBrk="1" hangingPunct="1">
              <a:defRPr sz="1200"/>
            </a:lvl1pPr>
          </a:lstStyle>
          <a:p>
            <a:fld id="{664933CE-629C-4602-8972-5841AEA66BC1}" type="slidenum">
              <a:rPr lang="fr-FR" altLang="fr-FR"/>
              <a:pPr/>
              <a:t>‹N°›</a:t>
            </a:fld>
            <a:endParaRPr lang="fr-FR" altLang="fr-FR"/>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ln/>
        </p:spPr>
      </p:sp>
      <p:sp>
        <p:nvSpPr>
          <p:cNvPr id="17411" name="Espace réservé des commentaires 2"/>
          <p:cNvSpPr>
            <a:spLocks noGrp="1"/>
          </p:cNvSpPr>
          <p:nvPr>
            <p:ph type="body" idx="1"/>
          </p:nvPr>
        </p:nvSpPr>
        <p:spPr>
          <a:noFill/>
        </p:spPr>
        <p:txBody>
          <a:bodyPr/>
          <a:lstStyle/>
          <a:p>
            <a:endParaRPr lang="fr-FR" altLang="fr-FR"/>
          </a:p>
        </p:txBody>
      </p:sp>
      <p:sp>
        <p:nvSpPr>
          <p:cNvPr id="17412" name="Espace réservé du pied de page 3"/>
          <p:cNvSpPr>
            <a:spLocks noGrp="1"/>
          </p:cNvSpPr>
          <p:nvPr>
            <p:ph type="ftr" sz="quarter" idx="4"/>
          </p:nvPr>
        </p:nvSpPr>
        <p:spPr>
          <a:noFill/>
          <a:ln>
            <a:miter lim="800000"/>
            <a:headEnd/>
            <a:tailEnd/>
          </a:ln>
        </p:spPr>
        <p:txBody>
          <a:bodyPr/>
          <a:lstStyle/>
          <a:p>
            <a:endParaRPr lang="fr-FR" altLang="fr-FR"/>
          </a:p>
        </p:txBody>
      </p:sp>
      <p:sp>
        <p:nvSpPr>
          <p:cNvPr id="17413" name="Espace réservé du numéro de diapositive 4"/>
          <p:cNvSpPr>
            <a:spLocks noGrp="1"/>
          </p:cNvSpPr>
          <p:nvPr>
            <p:ph type="sldNum" sz="quarter" idx="5"/>
          </p:nvPr>
        </p:nvSpPr>
        <p:spPr>
          <a:noFill/>
          <a:ln>
            <a:miter lim="800000"/>
            <a:headEnd/>
            <a:tailEnd/>
          </a:ln>
        </p:spPr>
        <p:txBody>
          <a:bodyPr/>
          <a:lstStyle/>
          <a:p>
            <a:fld id="{9018C149-3FAC-4FF4-AE48-9BBCC5179A81}" type="slidenum">
              <a:rPr lang="fr-FR" altLang="fr-FR"/>
              <a:pPr/>
              <a:t>1</a:t>
            </a:fld>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pPr>
              <a:defRPr/>
            </a:pPr>
            <a:endParaRPr lang="fr-FR" altLang="fr-FR"/>
          </a:p>
        </p:txBody>
      </p:sp>
      <p:sp>
        <p:nvSpPr>
          <p:cNvPr id="5" name="Espace réservé du numéro de diapositive 4"/>
          <p:cNvSpPr>
            <a:spLocks noGrp="1"/>
          </p:cNvSpPr>
          <p:nvPr>
            <p:ph type="sldNum" sz="quarter" idx="5"/>
          </p:nvPr>
        </p:nvSpPr>
        <p:spPr/>
        <p:txBody>
          <a:bodyPr/>
          <a:lstStyle/>
          <a:p>
            <a:fld id="{664933CE-629C-4602-8972-5841AEA66BC1}" type="slidenum">
              <a:rPr lang="fr-FR" altLang="fr-FR" smtClean="0"/>
              <a:pPr/>
              <a:t>3</a:t>
            </a:fld>
            <a:endParaRPr lang="fr-FR" altLang="fr-FR"/>
          </a:p>
        </p:txBody>
      </p:sp>
    </p:spTree>
    <p:extLst>
      <p:ext uri="{BB962C8B-B14F-4D97-AF65-F5344CB8AC3E}">
        <p14:creationId xmlns:p14="http://schemas.microsoft.com/office/powerpoint/2010/main" val="52693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pPr>
              <a:defRPr/>
            </a:pPr>
            <a:endParaRPr lang="fr-FR" altLang="fr-FR"/>
          </a:p>
        </p:txBody>
      </p:sp>
      <p:sp>
        <p:nvSpPr>
          <p:cNvPr id="5" name="Espace réservé du numéro de diapositive 4"/>
          <p:cNvSpPr>
            <a:spLocks noGrp="1"/>
          </p:cNvSpPr>
          <p:nvPr>
            <p:ph type="sldNum" sz="quarter" idx="5"/>
          </p:nvPr>
        </p:nvSpPr>
        <p:spPr/>
        <p:txBody>
          <a:bodyPr/>
          <a:lstStyle/>
          <a:p>
            <a:fld id="{664933CE-629C-4602-8972-5841AEA66BC1}" type="slidenum">
              <a:rPr lang="fr-FR" altLang="fr-FR" smtClean="0"/>
              <a:pPr/>
              <a:t>4</a:t>
            </a:fld>
            <a:endParaRPr lang="fr-FR" altLang="fr-FR"/>
          </a:p>
        </p:txBody>
      </p:sp>
    </p:spTree>
    <p:extLst>
      <p:ext uri="{BB962C8B-B14F-4D97-AF65-F5344CB8AC3E}">
        <p14:creationId xmlns:p14="http://schemas.microsoft.com/office/powerpoint/2010/main" val="2288107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pPr>
              <a:defRPr/>
            </a:pPr>
            <a:endParaRPr lang="fr-FR" altLang="fr-FR"/>
          </a:p>
        </p:txBody>
      </p:sp>
      <p:sp>
        <p:nvSpPr>
          <p:cNvPr id="5" name="Espace réservé du numéro de diapositive 4"/>
          <p:cNvSpPr>
            <a:spLocks noGrp="1"/>
          </p:cNvSpPr>
          <p:nvPr>
            <p:ph type="sldNum" sz="quarter" idx="5"/>
          </p:nvPr>
        </p:nvSpPr>
        <p:spPr/>
        <p:txBody>
          <a:bodyPr/>
          <a:lstStyle/>
          <a:p>
            <a:fld id="{664933CE-629C-4602-8972-5841AEA66BC1}" type="slidenum">
              <a:rPr lang="fr-FR" altLang="fr-FR" smtClean="0"/>
              <a:pPr/>
              <a:t>5</a:t>
            </a:fld>
            <a:endParaRPr lang="fr-FR" altLang="fr-FR"/>
          </a:p>
        </p:txBody>
      </p:sp>
    </p:spTree>
    <p:extLst>
      <p:ext uri="{BB962C8B-B14F-4D97-AF65-F5344CB8AC3E}">
        <p14:creationId xmlns:p14="http://schemas.microsoft.com/office/powerpoint/2010/main" val="4014102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4"/>
          </p:nvPr>
        </p:nvSpPr>
        <p:spPr/>
        <p:txBody>
          <a:bodyPr/>
          <a:lstStyle/>
          <a:p>
            <a:pPr>
              <a:defRPr/>
            </a:pPr>
            <a:endParaRPr lang="fr-FR" altLang="fr-FR"/>
          </a:p>
        </p:txBody>
      </p:sp>
      <p:sp>
        <p:nvSpPr>
          <p:cNvPr id="5" name="Espace réservé du numéro de diapositive 4"/>
          <p:cNvSpPr>
            <a:spLocks noGrp="1"/>
          </p:cNvSpPr>
          <p:nvPr>
            <p:ph type="sldNum" sz="quarter" idx="5"/>
          </p:nvPr>
        </p:nvSpPr>
        <p:spPr/>
        <p:txBody>
          <a:bodyPr/>
          <a:lstStyle/>
          <a:p>
            <a:fld id="{664933CE-629C-4602-8972-5841AEA66BC1}" type="slidenum">
              <a:rPr lang="fr-FR" altLang="fr-FR" smtClean="0"/>
              <a:pPr/>
              <a:t>29</a:t>
            </a:fld>
            <a:endParaRPr lang="fr-FR" altLang="fr-FR"/>
          </a:p>
        </p:txBody>
      </p:sp>
    </p:spTree>
    <p:extLst>
      <p:ext uri="{BB962C8B-B14F-4D97-AF65-F5344CB8AC3E}">
        <p14:creationId xmlns:p14="http://schemas.microsoft.com/office/powerpoint/2010/main" val="174941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19672" y="2060848"/>
            <a:ext cx="6400800" cy="1752600"/>
          </a:xfrm>
        </p:spPr>
        <p:txBody>
          <a:bodyPr/>
          <a:lstStyle>
            <a:lvl1pPr marL="0" indent="0" algn="ctr">
              <a:buNone/>
              <a:defRPr sz="4400">
                <a:latin typeface="OCR A Extended"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a:t>Modifiez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defRPr>
            </a:lvl1pPr>
          </a:lstStyle>
          <a:p>
            <a:pPr>
              <a:defRPr/>
            </a:pPr>
            <a:r>
              <a:rPr lang="fr-FR" altLang="fr-FR"/>
              <a:t>16 janvier 2014</a:t>
            </a:r>
          </a:p>
        </p:txBody>
      </p:sp>
      <p:sp>
        <p:nvSpPr>
          <p:cNvPr id="5" name="Espace réservé du pied de page 4"/>
          <p:cNvSpPr>
            <a:spLocks noGrp="1"/>
          </p:cNvSpPr>
          <p:nvPr>
            <p:ph type="ftr" sz="quarter" idx="11"/>
          </p:nvPr>
        </p:nvSpPr>
        <p:spPr>
          <a:xfrm>
            <a:off x="1368425" y="6313488"/>
            <a:ext cx="2895600" cy="476250"/>
          </a:xfrm>
          <a:prstGeom prst="rect">
            <a:avLst/>
          </a:prstGeom>
        </p:spPr>
        <p:txBody>
          <a:bodyPr/>
          <a:lstStyle>
            <a:lvl1pPr eaLnBrk="1" hangingPunct="1">
              <a:defRPr>
                <a:latin typeface="Arial" charset="0"/>
              </a:defRPr>
            </a:lvl1pPr>
          </a:lstStyle>
          <a:p>
            <a:pPr>
              <a:defRPr/>
            </a:pPr>
            <a:r>
              <a:rPr lang="fr-FR" altLang="fr-FR"/>
              <a:t>Communauté de communes  Du Rhône aux gorges de l’Ardèche</a:t>
            </a:r>
          </a:p>
        </p:txBody>
      </p:sp>
      <p:sp>
        <p:nvSpPr>
          <p:cNvPr id="6" name="Espace réservé du numéro de diapositive 5"/>
          <p:cNvSpPr>
            <a:spLocks noGrp="1"/>
          </p:cNvSpPr>
          <p:nvPr>
            <p:ph type="sldNum" sz="quarter" idx="12"/>
          </p:nvPr>
        </p:nvSpPr>
        <p:spPr>
          <a:xfrm>
            <a:off x="7235825" y="6313488"/>
            <a:ext cx="1296988"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94D3A69D-D34E-4217-99A1-091F8F47FDDF}" type="slidenum">
              <a:rPr lang="fr-FR" altLang="fr-FR"/>
              <a:pPr/>
              <a:t>‹N°›</a:t>
            </a:fld>
            <a:endParaRPr lang="fr-FR" alt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defRPr>
            </a:lvl1pPr>
          </a:lstStyle>
          <a:p>
            <a:pPr>
              <a:defRPr/>
            </a:pPr>
            <a:r>
              <a:rPr lang="fr-FR" altLang="fr-FR"/>
              <a:t>16 janvier 2014</a:t>
            </a:r>
          </a:p>
        </p:txBody>
      </p:sp>
      <p:sp>
        <p:nvSpPr>
          <p:cNvPr id="5" name="Espace réservé du numéro de diapositive 5"/>
          <p:cNvSpPr>
            <a:spLocks noGrp="1"/>
          </p:cNvSpPr>
          <p:nvPr>
            <p:ph type="sldNum" sz="quarter" idx="11"/>
          </p:nvPr>
        </p:nvSpPr>
        <p:spPr>
          <a:xfrm>
            <a:off x="7235825" y="6313488"/>
            <a:ext cx="1296988"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DE8933E2-2F53-4EA0-9225-EE2763839B3B}" type="slidenum">
              <a:rPr lang="fr-FR" altLang="fr-FR"/>
              <a:pPr/>
              <a:t>‹N°›</a:t>
            </a:fld>
            <a:endParaRPr lang="fr-FR" alt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a:t>Modifiez le style du titre</a:t>
            </a:r>
          </a:p>
        </p:txBody>
      </p:sp>
      <p:sp>
        <p:nvSpPr>
          <p:cNvPr id="3" name="Espace réservé du tableau 2"/>
          <p:cNvSpPr>
            <a:spLocks noGrp="1"/>
          </p:cNvSpPr>
          <p:nvPr>
            <p:ph type="tbl" idx="1"/>
          </p:nvPr>
        </p:nvSpPr>
        <p:spPr>
          <a:xfrm>
            <a:off x="457200" y="1600200"/>
            <a:ext cx="8229600" cy="4525963"/>
          </a:xfrm>
        </p:spPr>
        <p:txBody>
          <a:bodyPr/>
          <a:lstStyle/>
          <a:p>
            <a:pPr lvl="0"/>
            <a:endParaRPr lang="fr-FR"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62B3F1B3-A2BB-4E9E-9392-03CBD8B20818}"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322DCC45-9F4A-477C-B354-F98270E2D4A0}" type="slidenum">
              <a:rPr lang="fr-FR" altLang="fr-FR"/>
              <a:pPr/>
              <a:t>‹N°›</a:t>
            </a:fld>
            <a:endParaRPr lang="fr-FR" alt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C2B94784-7828-48CC-8694-69D54524D965}"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DADAA102-EF2F-4DE5-887D-B77B164D6620}" type="slidenum">
              <a:rPr lang="fr-FR" altLang="fr-FR"/>
              <a:pPr/>
              <a:t>‹N°›</a:t>
            </a:fld>
            <a:endParaRPr lang="fr-FR" alt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445774C-AB8B-42E9-BEFC-AD226083F16A}"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21E22C93-1799-4A86-AAC1-63F94DBE9D29}" type="slidenum">
              <a:rPr lang="fr-FR" altLang="fr-FR"/>
              <a:pPr/>
              <a:t>‹N°›</a:t>
            </a:fld>
            <a:endParaRPr lang="fr-FR" alt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F1828F5B-804E-4FAC-89A0-5A5F7FC84611}" type="datetimeFigureOut">
              <a:rPr lang="fr-FR"/>
              <a:pPr>
                <a:defRPr/>
              </a:pPr>
              <a:t>22/02/2023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CB44B2C9-EAB9-46D5-B5C5-166780603672}" type="slidenum">
              <a:rPr lang="fr-FR" altLang="fr-FR"/>
              <a:pPr/>
              <a:t>‹N°›</a:t>
            </a:fld>
            <a:endParaRPr lang="fr-FR" alt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68CF64D5-A993-4B17-8E5C-84B11266E8BE}" type="datetimeFigureOut">
              <a:rPr lang="fr-FR"/>
              <a:pPr>
                <a:defRPr/>
              </a:pPr>
              <a:t>22/02/2023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4D84434F-EE69-49FD-9695-720050C2DAFF}" type="slidenum">
              <a:rPr lang="fr-FR" altLang="fr-FR"/>
              <a:pPr/>
              <a:t>‹N°›</a:t>
            </a:fld>
            <a:endParaRPr lang="fr-FR" alt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E414A8B8-6005-4CBA-8931-8BA7900CFF42}" type="datetimeFigureOut">
              <a:rPr lang="fr-FR"/>
              <a:pPr>
                <a:defRPr/>
              </a:pPr>
              <a:t>22/02/2023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B6C23D0F-EA79-4F69-B004-337B3F0ABBEA}" type="slidenum">
              <a:rPr lang="fr-FR" altLang="fr-FR"/>
              <a:pPr/>
              <a:t>‹N°›</a:t>
            </a:fld>
            <a:endParaRPr lang="fr-FR" alt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1F68C25-7B5B-4EE4-BE7E-7EFA351DB529}" type="datetimeFigureOut">
              <a:rPr lang="fr-FR"/>
              <a:pPr>
                <a:defRPr/>
              </a:pPr>
              <a:t>22/02/2023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fld id="{DCBF0036-5EAF-4469-AAA7-94D709EF6AB8}" type="slidenum">
              <a:rPr lang="fr-FR" altLang="fr-FR"/>
              <a:pPr/>
              <a:t>‹N°›</a:t>
            </a:fld>
            <a:endParaRPr lang="fr-FR" alt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57224" y="214290"/>
            <a:ext cx="7715200" cy="1143000"/>
          </a:xfrm>
        </p:spPr>
        <p:txBody>
          <a:bodyPr/>
          <a:lstStyle>
            <a:lvl1pPr>
              <a:defRPr sz="4000">
                <a:latin typeface="OCR A Extended" pitchFamily="50" charset="0"/>
              </a:defRPr>
            </a:lvl1pPr>
          </a:lstStyle>
          <a:p>
            <a:r>
              <a:rPr lang="fr-FR" dirty="0"/>
              <a:t>Modifiez le style du titre</a:t>
            </a:r>
          </a:p>
        </p:txBody>
      </p:sp>
      <p:sp>
        <p:nvSpPr>
          <p:cNvPr id="3" name="Espace réservé du contenu 2"/>
          <p:cNvSpPr>
            <a:spLocks noGrp="1"/>
          </p:cNvSpPr>
          <p:nvPr>
            <p:ph idx="1"/>
          </p:nvPr>
        </p:nvSpPr>
        <p:spPr>
          <a:xfrm>
            <a:off x="1979712" y="1743075"/>
            <a:ext cx="6768752" cy="4525963"/>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58D7BE4-EBC4-4E0D-B575-585CE0E721E9}" type="datetimeFigureOut">
              <a:rPr lang="fr-FR"/>
              <a:pPr>
                <a:defRPr/>
              </a:pPr>
              <a:t>22/02/2023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9DCC47F9-9CD8-4C60-B88C-B0FC30C8DE23}" type="slidenum">
              <a:rPr lang="fr-FR" altLang="fr-FR"/>
              <a:pPr/>
              <a:t>‹N°›</a:t>
            </a:fld>
            <a:endParaRPr lang="fr-FR" alt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1C415E5-B9D3-48A5-B2B1-2F10B9FB2FC8}" type="datetimeFigureOut">
              <a:rPr lang="fr-FR"/>
              <a:pPr>
                <a:defRPr/>
              </a:pPr>
              <a:t>22/02/2023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35ED7C9C-C657-4954-900B-4AAA3D33923D}" type="slidenum">
              <a:rPr lang="fr-FR" altLang="fr-FR"/>
              <a:pPr/>
              <a:t>‹N°›</a:t>
            </a:fld>
            <a:endParaRPr lang="fr-FR" alt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765F0871-4998-4C74-BD2A-7E0AB60AE43D}"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2703C783-EFDC-40C3-ACBF-B252FC139534}" type="slidenum">
              <a:rPr lang="fr-FR" altLang="fr-FR"/>
              <a:pPr/>
              <a:t>‹N°›</a:t>
            </a:fld>
            <a:endParaRPr lang="fr-FR" alt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74892D1A-4674-4A76-932E-552B25BEE344}"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7A9FEFD8-EA83-470F-94DE-1A7929215238}" type="slidenum">
              <a:rPr lang="fr-FR" altLang="fr-FR"/>
              <a:pPr/>
              <a:t>‹N°›</a:t>
            </a:fld>
            <a:endParaRPr lang="fr-FR" alt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DC2DC648-05D0-4EC8-BA71-3A7DD4359E6B}"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1A1EE666-F00A-437B-9430-C839767C6BF0}" type="slidenum">
              <a:rPr lang="fr-FR" altLang="fr-FR"/>
              <a:pPr/>
              <a:t>‹N°›</a:t>
            </a:fld>
            <a:endParaRPr lang="fr-FR" alt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C5F7C95-84AD-4B5D-80C4-9014574040C6}"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9982418B-188D-46B7-A202-7006A203CBDB}" type="slidenum">
              <a:rPr lang="fr-FR" altLang="fr-FR"/>
              <a:pPr/>
              <a:t>‹N°›</a:t>
            </a:fld>
            <a:endParaRPr lang="fr-FR" alt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B9B5322-E3FC-4F73-8144-10DC848E1E7A}"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11D2E25B-3B1E-4922-9C23-755B06AE0716}" type="slidenum">
              <a:rPr lang="fr-FR" altLang="fr-FR"/>
              <a:pPr/>
              <a:t>‹N°›</a:t>
            </a:fld>
            <a:endParaRPr lang="fr-FR" alt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BFCD2505-30C2-4D09-BEA8-B654BEF97834}" type="datetimeFigureOut">
              <a:rPr lang="fr-FR"/>
              <a:pPr>
                <a:defRPr/>
              </a:pPr>
              <a:t>22/02/2023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2389CD21-441E-4C9B-83C8-B6E01886D0C8}" type="slidenum">
              <a:rPr lang="fr-FR" altLang="fr-FR"/>
              <a:pPr/>
              <a:t>‹N°›</a:t>
            </a:fld>
            <a:endParaRPr lang="fr-FR" alt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954A5DD8-A6EC-4C2F-97A9-1B8B92DF07F6}" type="datetimeFigureOut">
              <a:rPr lang="fr-FR"/>
              <a:pPr>
                <a:defRPr/>
              </a:pPr>
              <a:t>22/02/2023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B4320AB4-EBB2-4F09-AD90-4AF28ACF7D8D}" type="slidenum">
              <a:rPr lang="fr-FR" altLang="fr-FR"/>
              <a:pPr/>
              <a:t>‹N°›</a:t>
            </a:fld>
            <a:endParaRPr lang="fr-FR" alt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6C8E7E59-22F8-4B50-B597-E9EA67CEBB35}" type="datetimeFigureOut">
              <a:rPr lang="fr-FR"/>
              <a:pPr>
                <a:defRPr/>
              </a:pPr>
              <a:t>22/02/2023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46406095-6929-481E-8AD3-D8E12E4C7E6A}" type="slidenum">
              <a:rPr lang="fr-FR" altLang="fr-FR"/>
              <a:pPr/>
              <a:t>‹N°›</a:t>
            </a:fld>
            <a:endParaRPr lang="fr-FR" alt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596B13B-70D0-4B5A-8CDE-FCD55CA35348}" type="datetimeFigureOut">
              <a:rPr lang="fr-FR"/>
              <a:pPr>
                <a:defRPr/>
              </a:pPr>
              <a:t>22/02/2023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fld id="{14B06C72-DF7F-4622-AF77-45270B2EDA15}" type="slidenum">
              <a:rPr lang="fr-FR" altLang="fr-FR"/>
              <a:pPr/>
              <a:t>‹N°›</a:t>
            </a:fld>
            <a:endParaRPr lang="fr-FR" alt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7134C43-F942-46C0-A599-80A271BB1172}" type="datetimeFigureOut">
              <a:rPr lang="fr-FR"/>
              <a:pPr>
                <a:defRPr/>
              </a:pPr>
              <a:t>22/02/2023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2B68F8C0-EF99-45D4-825C-4CF3ECCAA1F5}" type="slidenum">
              <a:rPr lang="fr-FR" altLang="fr-FR"/>
              <a:pPr/>
              <a:t>‹N°›</a:t>
            </a:fld>
            <a:endParaRPr lang="fr-FR" altLang="fr-F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C3D02D0-130A-4A50-BF54-51B760F3F9B3}" type="datetimeFigureOut">
              <a:rPr lang="fr-FR"/>
              <a:pPr>
                <a:defRPr/>
              </a:pPr>
              <a:t>22/02/2023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6BEA31C9-77B2-419C-B8E5-0A19496D5C32}" type="slidenum">
              <a:rPr lang="fr-FR" altLang="fr-FR"/>
              <a:pPr/>
              <a:t>‹N°›</a:t>
            </a:fld>
            <a:endParaRPr lang="fr-FR" alt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E7E46119-B2DC-4DF0-8739-803A74B63881}"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A7316AE5-2B82-436E-AB3A-6B875BE3496D}" type="slidenum">
              <a:rPr lang="fr-FR" altLang="fr-FR"/>
              <a:pPr/>
              <a:t>‹N°›</a:t>
            </a:fld>
            <a:endParaRPr lang="fr-FR" altLang="fr-F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38885EBC-590E-42CD-8C57-3512CA88EF5B}"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70092D43-7188-44FB-9BFB-B2C1812075E7}" type="slidenum">
              <a:rPr lang="fr-FR" altLang="fr-FR"/>
              <a:pPr/>
              <a:t>‹N°›</a:t>
            </a:fld>
            <a:endParaRPr lang="fr-FR" altLang="fr-F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5936B96A-425E-4F12-848E-D2433F430858}"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62C8FB99-E760-444C-BA81-0825B74A5731}" type="slidenum">
              <a:rPr lang="fr-FR" altLang="fr-FR"/>
              <a:pPr/>
              <a:t>‹N°›</a:t>
            </a:fld>
            <a:endParaRPr lang="fr-FR" altLang="fr-F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99666DB7-9FA3-4F42-8499-849069BD8780}"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0C80CC51-332C-4A50-9546-D11ED5164A25}" type="slidenum">
              <a:rPr lang="fr-FR" altLang="fr-FR"/>
              <a:pPr/>
              <a:t>‹N°›</a:t>
            </a:fld>
            <a:endParaRPr lang="fr-FR" altLang="fr-F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B25619-007E-44AC-AEFB-4805C5E526E5}"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D0358705-7A12-4002-A60D-AF286F7FAAB0}" type="slidenum">
              <a:rPr lang="fr-FR" altLang="fr-FR"/>
              <a:pPr/>
              <a:t>‹N°›</a:t>
            </a:fld>
            <a:endParaRPr lang="fr-FR" altLang="fr-F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17D3836E-95A1-471F-9A01-1D8D653A5282}" type="datetimeFigureOut">
              <a:rPr lang="fr-FR"/>
              <a:pPr>
                <a:defRPr/>
              </a:pPr>
              <a:t>22/02/2023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D3DF23FC-A188-445A-8243-B386F87B8410}" type="slidenum">
              <a:rPr lang="fr-FR" altLang="fr-FR"/>
              <a:pPr/>
              <a:t>‹N°›</a:t>
            </a:fld>
            <a:endParaRPr lang="fr-FR" altLang="fr-F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BB4CC8CD-3E3B-4804-A063-FA64EC28FF79}" type="datetimeFigureOut">
              <a:rPr lang="fr-FR"/>
              <a:pPr>
                <a:defRPr/>
              </a:pPr>
              <a:t>22/02/2023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9ADAFB3F-B5E0-4997-AC3C-8F9E9247836D}" type="slidenum">
              <a:rPr lang="fr-FR" altLang="fr-FR"/>
              <a:pPr/>
              <a:t>‹N°›</a:t>
            </a:fld>
            <a:endParaRPr lang="fr-FR" alt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5"/>
          <p:cNvSpPr>
            <a:spLocks noGrp="1"/>
          </p:cNvSpPr>
          <p:nvPr>
            <p:ph type="ftr" sz="quarter" idx="10"/>
          </p:nvPr>
        </p:nvSpPr>
        <p:spPr>
          <a:xfrm>
            <a:off x="1368425" y="6313488"/>
            <a:ext cx="2895600" cy="476250"/>
          </a:xfrm>
          <a:prstGeom prst="rect">
            <a:avLst/>
          </a:prstGeom>
        </p:spPr>
        <p:txBody>
          <a:bodyPr/>
          <a:lstStyle>
            <a:lvl1pPr eaLnBrk="1" hangingPunct="1">
              <a:defRPr>
                <a:latin typeface="Arial" charset="0"/>
              </a:defRPr>
            </a:lvl1pPr>
          </a:lstStyle>
          <a:p>
            <a:pPr>
              <a:defRPr/>
            </a:pPr>
            <a:r>
              <a:rPr lang="fr-FR" altLang="fr-FR"/>
              <a:t>Communauté de communes  Du Rhône aux Gorges de l’Ardèche</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B7D87837-12C4-4B48-9EDC-6121BA79D3E6}" type="datetimeFigureOut">
              <a:rPr lang="fr-FR"/>
              <a:pPr>
                <a:defRPr/>
              </a:pPr>
              <a:t>22/02/2023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3BD6F303-7A60-4E96-A564-8218807B6B69}" type="slidenum">
              <a:rPr lang="fr-FR" altLang="fr-FR"/>
              <a:pPr/>
              <a:t>‹N°›</a:t>
            </a:fld>
            <a:endParaRPr lang="fr-FR" altLang="fr-F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E0DE268-7A39-4A80-952D-042864618071}" type="datetimeFigureOut">
              <a:rPr lang="fr-FR"/>
              <a:pPr>
                <a:defRPr/>
              </a:pPr>
              <a:t>22/02/2023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fld id="{F3FB4844-884D-4082-B392-33E1813487C8}" type="slidenum">
              <a:rPr lang="fr-FR" altLang="fr-FR"/>
              <a:pPr/>
              <a:t>‹N°›</a:t>
            </a:fld>
            <a:endParaRPr lang="fr-FR" altLang="fr-F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B284C198-D66E-42CE-88D2-1309E1B1EFD7}" type="datetimeFigureOut">
              <a:rPr lang="fr-FR"/>
              <a:pPr>
                <a:defRPr/>
              </a:pPr>
              <a:t>22/02/2023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ED68CAC2-A135-4DBE-B273-95048E160E72}" type="slidenum">
              <a:rPr lang="fr-FR" altLang="fr-FR"/>
              <a:pPr/>
              <a:t>‹N°›</a:t>
            </a:fld>
            <a:endParaRPr lang="fr-FR" altLang="fr-F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868C5C7-2BFC-4500-B019-AC6EC99BE73C}" type="datetimeFigureOut">
              <a:rPr lang="fr-FR"/>
              <a:pPr>
                <a:defRPr/>
              </a:pPr>
              <a:t>22/02/2023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2A5B1CD2-1710-4456-AF6E-C35038E106EF}" type="slidenum">
              <a:rPr lang="fr-FR" altLang="fr-FR"/>
              <a:pPr/>
              <a:t>‹N°›</a:t>
            </a:fld>
            <a:endParaRPr lang="fr-FR" altLang="fr-F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E743A530-95BB-4308-B2EA-6820DF3E83CD}"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7C605F35-6667-49C9-AB94-1254B1BB601C}" type="slidenum">
              <a:rPr lang="fr-FR" altLang="fr-FR"/>
              <a:pPr/>
              <a:t>‹N°›</a:t>
            </a:fld>
            <a:endParaRPr lang="fr-FR" altLang="fr-F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B8FE3D5-E262-4E06-B29B-FD0D5E8364D4}"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932C60B6-2D4A-4F9E-A6C4-07E86615253B}" type="slidenum">
              <a:rPr lang="fr-FR" altLang="fr-FR"/>
              <a:pPr/>
              <a:t>‹N°›</a:t>
            </a:fld>
            <a:endParaRPr lang="fr-FR" altLang="fr-F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29B80460-A4A4-400B-87A5-E2F1F3E244BA}"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7989E5D6-F0A4-4B53-857E-AE0A261446A1}" type="slidenum">
              <a:rPr lang="fr-FR" altLang="fr-FR"/>
              <a:pPr/>
              <a:t>‹N°›</a:t>
            </a:fld>
            <a:endParaRPr lang="fr-FR" altLang="fr-F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A13D852-16D6-4579-871E-9E45F36E2982}"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D7F51EE8-F90D-4981-9CD6-4C06EAD2FBAB}" type="slidenum">
              <a:rPr lang="fr-FR" altLang="fr-FR"/>
              <a:pPr/>
              <a:t>‹N°›</a:t>
            </a:fld>
            <a:endParaRPr lang="fr-FR" altLang="fr-F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FCDA3C4F-D8CC-443F-946F-A2256D522283}"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E7E2EA8D-DCAF-4CB3-9ED9-8AD44845AFFA}" type="slidenum">
              <a:rPr lang="fr-FR" altLang="fr-FR"/>
              <a:pPr/>
              <a:t>‹N°›</a:t>
            </a:fld>
            <a:endParaRPr lang="fr-FR" altLang="fr-F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A50A4936-C68A-4AA6-9A9A-BB8B8ABF4C7B}" type="datetimeFigureOut">
              <a:rPr lang="fr-FR"/>
              <a:pPr>
                <a:defRPr/>
              </a:pPr>
              <a:t>22/02/2023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51A78834-C679-4D16-B307-2046498EF31F}" type="slidenum">
              <a:rPr lang="fr-FR" altLang="fr-FR"/>
              <a:pPr/>
              <a:t>‹N°›</a:t>
            </a:fld>
            <a:endParaRPr lang="fr-FR" alt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947825C5-6A5C-4D49-8C20-7218B803ECA7}" type="datetimeFigureOut">
              <a:rPr lang="fr-FR"/>
              <a:pPr>
                <a:defRPr/>
              </a:pPr>
              <a:t>22/02/2023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595D41FB-7D19-4F5A-BFDD-868B449B436F}" type="slidenum">
              <a:rPr lang="fr-FR" altLang="fr-FR"/>
              <a:pPr/>
              <a:t>‹N°›</a:t>
            </a:fld>
            <a:endParaRPr lang="fr-FR" altLang="fr-F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B2159D93-D62D-49BB-8BAB-1ED56489121A}" type="datetimeFigureOut">
              <a:rPr lang="fr-FR"/>
              <a:pPr>
                <a:defRPr/>
              </a:pPr>
              <a:t>22/02/2023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580D5DB2-00A7-4FFE-9429-724D879EC3C7}" type="slidenum">
              <a:rPr lang="fr-FR" altLang="fr-FR"/>
              <a:pPr/>
              <a:t>‹N°›</a:t>
            </a:fld>
            <a:endParaRPr lang="fr-FR" altLang="fr-F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9843029-B912-420F-A388-CBDB2B82AF3F}" type="datetimeFigureOut">
              <a:rPr lang="fr-FR"/>
              <a:pPr>
                <a:defRPr/>
              </a:pPr>
              <a:t>22/02/2023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fld id="{38A27122-DA70-45D9-862D-F5F03FBF1A97}" type="slidenum">
              <a:rPr lang="fr-FR" altLang="fr-FR"/>
              <a:pPr/>
              <a:t>‹N°›</a:t>
            </a:fld>
            <a:endParaRPr lang="fr-FR" altLang="fr-F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9325763-8461-484F-B424-D10A73900938}" type="datetimeFigureOut">
              <a:rPr lang="fr-FR"/>
              <a:pPr>
                <a:defRPr/>
              </a:pPr>
              <a:t>22/02/2023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85BF52E2-BE5C-4BC6-9CC9-5850F58E8640}" type="slidenum">
              <a:rPr lang="fr-FR" altLang="fr-FR"/>
              <a:pPr/>
              <a:t>‹N°›</a:t>
            </a:fld>
            <a:endParaRPr lang="fr-FR" altLang="fr-F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E4ADAD4-24A4-4B16-8AE1-1494855905C8}" type="datetimeFigureOut">
              <a:rPr lang="fr-FR"/>
              <a:pPr>
                <a:defRPr/>
              </a:pPr>
              <a:t>22/02/2023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3387231A-A7F7-42D3-91BC-09E4FEAF0AC7}" type="slidenum">
              <a:rPr lang="fr-FR" altLang="fr-FR"/>
              <a:pPr/>
              <a:t>‹N°›</a:t>
            </a:fld>
            <a:endParaRPr lang="fr-FR" altLang="fr-F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641DC140-3ECF-4617-ACA8-CCA4FF663ED3}"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0D467DD2-9565-4DD6-B0B5-516A2BEB3D0C}" type="slidenum">
              <a:rPr lang="fr-FR" altLang="fr-FR"/>
              <a:pPr/>
              <a:t>‹N°›</a:t>
            </a:fld>
            <a:endParaRPr lang="fr-FR" altLang="fr-F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6D3AF478-412D-42FA-8488-B6247C713348}" type="datetimeFigureOut">
              <a:rPr lang="fr-FR"/>
              <a:pPr>
                <a:defRPr/>
              </a:pPr>
              <a:t>22/02/2023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81E18632-3898-468B-B9F8-A571D1E00C6B}" type="slidenum">
              <a:rPr lang="fr-FR" altLang="fr-FR"/>
              <a:pPr/>
              <a:t>‹N°›</a:t>
            </a:fld>
            <a:endParaRPr lang="fr-FR" altLang="fr-F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C8331200-2AC1-4D5D-9C35-13FBF554780E}" type="slidenum">
              <a:rPr lang="fr-FR" altLang="fr-FR"/>
              <a:pPr/>
              <a:t>‹N°›</a:t>
            </a:fld>
            <a:endParaRPr lang="fr-FR" altLang="fr-F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36834D7F-AEFD-4E2E-A048-CC657F6C5D10}" type="slidenum">
              <a:rPr lang="fr-FR" altLang="fr-FR"/>
              <a:pPr/>
              <a:t>‹N°›</a:t>
            </a:fld>
            <a:endParaRPr lang="fr-FR" altLang="fr-F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03290270-AE69-4B4C-9B83-BE0BC1427AC5}" type="slidenum">
              <a:rPr lang="fr-FR" altLang="fr-FR"/>
              <a:pPr/>
              <a:t>‹N°›</a:t>
            </a:fld>
            <a:endParaRPr lang="fr-FR" alt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r>
              <a:rPr lang="fr-FR"/>
              <a:t>16 janvier 2014</a:t>
            </a:r>
          </a:p>
        </p:txBody>
      </p:sp>
      <p:sp>
        <p:nvSpPr>
          <p:cNvPr id="6"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7" name="Espace réservé du numéro de diapositive 5"/>
          <p:cNvSpPr>
            <a:spLocks noGrp="1"/>
          </p:cNvSpPr>
          <p:nvPr>
            <p:ph type="sldNum" sz="quarter" idx="12"/>
          </p:nvPr>
        </p:nvSpPr>
        <p:spPr/>
        <p:txBody>
          <a:bodyPr/>
          <a:lstStyle>
            <a:lvl1pPr>
              <a:defRPr/>
            </a:lvl1pPr>
          </a:lstStyle>
          <a:p>
            <a:fld id="{F9F24125-6E72-4983-BC62-9E48BCBF8F05}" type="slidenum">
              <a:rPr lang="fr-FR" altLang="fr-FR"/>
              <a:pPr/>
              <a:t>‹N°›</a:t>
            </a:fld>
            <a:endParaRPr lang="fr-FR" altLang="fr-F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r>
              <a:rPr lang="fr-FR"/>
              <a:t>16 janvier 2014</a:t>
            </a:r>
          </a:p>
        </p:txBody>
      </p:sp>
      <p:sp>
        <p:nvSpPr>
          <p:cNvPr id="8"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9" name="Espace réservé du numéro de diapositive 5"/>
          <p:cNvSpPr>
            <a:spLocks noGrp="1"/>
          </p:cNvSpPr>
          <p:nvPr>
            <p:ph type="sldNum" sz="quarter" idx="12"/>
          </p:nvPr>
        </p:nvSpPr>
        <p:spPr/>
        <p:txBody>
          <a:bodyPr/>
          <a:lstStyle>
            <a:lvl1pPr>
              <a:defRPr/>
            </a:lvl1pPr>
          </a:lstStyle>
          <a:p>
            <a:fld id="{F1C531F3-699C-4415-B38F-58720A9DFA66}" type="slidenum">
              <a:rPr lang="fr-FR" altLang="fr-FR"/>
              <a:pPr/>
              <a:t>‹N°›</a:t>
            </a:fld>
            <a:endParaRPr lang="fr-FR" altLang="fr-F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r>
              <a:rPr lang="fr-FR"/>
              <a:t>16 janvier 2014</a:t>
            </a:r>
          </a:p>
        </p:txBody>
      </p:sp>
      <p:sp>
        <p:nvSpPr>
          <p:cNvPr id="4"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5" name="Espace réservé du numéro de diapositive 5"/>
          <p:cNvSpPr>
            <a:spLocks noGrp="1"/>
          </p:cNvSpPr>
          <p:nvPr>
            <p:ph type="sldNum" sz="quarter" idx="12"/>
          </p:nvPr>
        </p:nvSpPr>
        <p:spPr/>
        <p:txBody>
          <a:bodyPr/>
          <a:lstStyle>
            <a:lvl1pPr>
              <a:defRPr/>
            </a:lvl1pPr>
          </a:lstStyle>
          <a:p>
            <a:fld id="{EA25A085-C6CC-4BA9-A633-0138E783D5CE}" type="slidenum">
              <a:rPr lang="fr-FR" altLang="fr-FR"/>
              <a:pPr/>
              <a:t>‹N°›</a:t>
            </a:fld>
            <a:endParaRPr lang="fr-FR" altLang="fr-F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16 janvier 2014</a:t>
            </a:r>
          </a:p>
        </p:txBody>
      </p:sp>
      <p:sp>
        <p:nvSpPr>
          <p:cNvPr id="3"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4" name="Espace réservé du numéro de diapositive 5"/>
          <p:cNvSpPr>
            <a:spLocks noGrp="1"/>
          </p:cNvSpPr>
          <p:nvPr>
            <p:ph type="sldNum" sz="quarter" idx="12"/>
          </p:nvPr>
        </p:nvSpPr>
        <p:spPr/>
        <p:txBody>
          <a:bodyPr/>
          <a:lstStyle>
            <a:lvl1pPr>
              <a:defRPr/>
            </a:lvl1pPr>
          </a:lstStyle>
          <a:p>
            <a:fld id="{43643DFF-0834-4ED5-8AAD-7BADC2119A38}" type="slidenum">
              <a:rPr lang="fr-FR" altLang="fr-FR"/>
              <a:pPr/>
              <a:t>‹N°›</a:t>
            </a:fld>
            <a:endParaRPr lang="fr-FR" altLang="fr-F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16 janvier 2014</a:t>
            </a:r>
          </a:p>
        </p:txBody>
      </p:sp>
      <p:sp>
        <p:nvSpPr>
          <p:cNvPr id="6"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7" name="Espace réservé du numéro de diapositive 5"/>
          <p:cNvSpPr>
            <a:spLocks noGrp="1"/>
          </p:cNvSpPr>
          <p:nvPr>
            <p:ph type="sldNum" sz="quarter" idx="12"/>
          </p:nvPr>
        </p:nvSpPr>
        <p:spPr/>
        <p:txBody>
          <a:bodyPr/>
          <a:lstStyle>
            <a:lvl1pPr>
              <a:defRPr/>
            </a:lvl1pPr>
          </a:lstStyle>
          <a:p>
            <a:fld id="{20A23E6A-E962-48E8-9D71-8CD811F5F5B3}" type="slidenum">
              <a:rPr lang="fr-FR" altLang="fr-FR"/>
              <a:pPr/>
              <a:t>‹N°›</a:t>
            </a:fld>
            <a:endParaRPr lang="fr-FR" altLang="fr-F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16 janvier 2014</a:t>
            </a:r>
          </a:p>
        </p:txBody>
      </p:sp>
      <p:sp>
        <p:nvSpPr>
          <p:cNvPr id="6"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7" name="Espace réservé du numéro de diapositive 5"/>
          <p:cNvSpPr>
            <a:spLocks noGrp="1"/>
          </p:cNvSpPr>
          <p:nvPr>
            <p:ph type="sldNum" sz="quarter" idx="12"/>
          </p:nvPr>
        </p:nvSpPr>
        <p:spPr/>
        <p:txBody>
          <a:bodyPr/>
          <a:lstStyle>
            <a:lvl1pPr>
              <a:defRPr/>
            </a:lvl1pPr>
          </a:lstStyle>
          <a:p>
            <a:fld id="{0EAEC9F3-D72E-4AC9-82AE-297AE9BD0C82}" type="slidenum">
              <a:rPr lang="fr-FR" altLang="fr-FR"/>
              <a:pPr/>
              <a:t>‹N°›</a:t>
            </a:fld>
            <a:endParaRPr lang="fr-FR" altLang="fr-F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714689C8-E1F4-4D55-BDE5-F20AD5651D41}" type="slidenum">
              <a:rPr lang="fr-FR" altLang="fr-FR"/>
              <a:pPr/>
              <a:t>‹N°›</a:t>
            </a:fld>
            <a:endParaRPr lang="fr-FR" altLang="fr-F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8494B69D-E05C-4F30-9A05-E418B3A939F9}" type="slidenum">
              <a:rPr lang="fr-FR" altLang="fr-FR"/>
              <a:pPr/>
              <a:t>‹N°›</a:t>
            </a:fld>
            <a:endParaRPr lang="fr-FR" altLang="fr-F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22A9E46E-84A5-4924-B4F8-07A94679CE2D}" type="slidenum">
              <a:rPr lang="fr-FR" altLang="fr-FR"/>
              <a:pPr/>
              <a:t>‹N°›</a:t>
            </a:fld>
            <a:endParaRPr lang="fr-FR" altLang="fr-F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51B9C89D-001C-4EC1-8B44-1CE6510B9B7D}" type="slidenum">
              <a:rPr lang="fr-FR" altLang="fr-FR"/>
              <a:pPr/>
              <a:t>‹N°›</a:t>
            </a:fld>
            <a:endParaRPr lang="fr-FR" alt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6DBB2E74-421B-48A7-8024-7648E4187EE5}" type="slidenum">
              <a:rPr lang="fr-FR" altLang="fr-FR"/>
              <a:pPr/>
              <a:t>‹N°›</a:t>
            </a:fld>
            <a:endParaRPr lang="fr-FR" altLang="fr-F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r>
              <a:rPr lang="fr-FR"/>
              <a:t>16 janvier 2014</a:t>
            </a:r>
          </a:p>
        </p:txBody>
      </p:sp>
      <p:sp>
        <p:nvSpPr>
          <p:cNvPr id="6"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7" name="Espace réservé du numéro de diapositive 5"/>
          <p:cNvSpPr>
            <a:spLocks noGrp="1"/>
          </p:cNvSpPr>
          <p:nvPr>
            <p:ph type="sldNum" sz="quarter" idx="12"/>
          </p:nvPr>
        </p:nvSpPr>
        <p:spPr/>
        <p:txBody>
          <a:bodyPr/>
          <a:lstStyle>
            <a:lvl1pPr>
              <a:defRPr/>
            </a:lvl1pPr>
          </a:lstStyle>
          <a:p>
            <a:fld id="{5467D00F-8A99-4A30-AE6F-BD88F1B2ECF4}" type="slidenum">
              <a:rPr lang="fr-FR" altLang="fr-FR"/>
              <a:pPr/>
              <a:t>‹N°›</a:t>
            </a:fld>
            <a:endParaRPr lang="fr-FR" altLang="fr-F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r>
              <a:rPr lang="fr-FR"/>
              <a:t>16 janvier 2014</a:t>
            </a:r>
          </a:p>
        </p:txBody>
      </p:sp>
      <p:sp>
        <p:nvSpPr>
          <p:cNvPr id="8"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9" name="Espace réservé du numéro de diapositive 5"/>
          <p:cNvSpPr>
            <a:spLocks noGrp="1"/>
          </p:cNvSpPr>
          <p:nvPr>
            <p:ph type="sldNum" sz="quarter" idx="12"/>
          </p:nvPr>
        </p:nvSpPr>
        <p:spPr/>
        <p:txBody>
          <a:bodyPr/>
          <a:lstStyle>
            <a:lvl1pPr>
              <a:defRPr/>
            </a:lvl1pPr>
          </a:lstStyle>
          <a:p>
            <a:fld id="{FA056B3A-3384-4F48-A5BC-B3B08A60D741}" type="slidenum">
              <a:rPr lang="fr-FR" altLang="fr-FR"/>
              <a:pPr/>
              <a:t>‹N°›</a:t>
            </a:fld>
            <a:endParaRPr lang="fr-FR" altLang="fr-F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r>
              <a:rPr lang="fr-FR"/>
              <a:t>16 janvier 2014</a:t>
            </a:r>
          </a:p>
        </p:txBody>
      </p:sp>
      <p:sp>
        <p:nvSpPr>
          <p:cNvPr id="4"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5" name="Espace réservé du numéro de diapositive 5"/>
          <p:cNvSpPr>
            <a:spLocks noGrp="1"/>
          </p:cNvSpPr>
          <p:nvPr>
            <p:ph type="sldNum" sz="quarter" idx="12"/>
          </p:nvPr>
        </p:nvSpPr>
        <p:spPr/>
        <p:txBody>
          <a:bodyPr/>
          <a:lstStyle>
            <a:lvl1pPr>
              <a:defRPr/>
            </a:lvl1pPr>
          </a:lstStyle>
          <a:p>
            <a:fld id="{8657E18D-7844-4FA6-9252-4D0BF525DBB8}" type="slidenum">
              <a:rPr lang="fr-FR" altLang="fr-FR"/>
              <a:pPr/>
              <a:t>‹N°›</a:t>
            </a:fld>
            <a:endParaRPr lang="fr-FR" altLang="fr-F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16 janvier 2014</a:t>
            </a:r>
          </a:p>
        </p:txBody>
      </p:sp>
      <p:sp>
        <p:nvSpPr>
          <p:cNvPr id="3"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4" name="Espace réservé du numéro de diapositive 5"/>
          <p:cNvSpPr>
            <a:spLocks noGrp="1"/>
          </p:cNvSpPr>
          <p:nvPr>
            <p:ph type="sldNum" sz="quarter" idx="12"/>
          </p:nvPr>
        </p:nvSpPr>
        <p:spPr/>
        <p:txBody>
          <a:bodyPr/>
          <a:lstStyle>
            <a:lvl1pPr>
              <a:defRPr/>
            </a:lvl1pPr>
          </a:lstStyle>
          <a:p>
            <a:fld id="{59875FE9-CF14-44AA-A788-749D5AD1AA69}" type="slidenum">
              <a:rPr lang="fr-FR" altLang="fr-FR"/>
              <a:pPr/>
              <a:t>‹N°›</a:t>
            </a:fld>
            <a:endParaRPr lang="fr-FR" altLang="fr-F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16 janvier 2014</a:t>
            </a:r>
          </a:p>
        </p:txBody>
      </p:sp>
      <p:sp>
        <p:nvSpPr>
          <p:cNvPr id="6"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7" name="Espace réservé du numéro de diapositive 5"/>
          <p:cNvSpPr>
            <a:spLocks noGrp="1"/>
          </p:cNvSpPr>
          <p:nvPr>
            <p:ph type="sldNum" sz="quarter" idx="12"/>
          </p:nvPr>
        </p:nvSpPr>
        <p:spPr/>
        <p:txBody>
          <a:bodyPr/>
          <a:lstStyle>
            <a:lvl1pPr>
              <a:defRPr/>
            </a:lvl1pPr>
          </a:lstStyle>
          <a:p>
            <a:fld id="{A3AC653D-6EFF-42C6-8E97-2A5A7A6B285D}" type="slidenum">
              <a:rPr lang="fr-FR" altLang="fr-FR"/>
              <a:pPr/>
              <a:t>‹N°›</a:t>
            </a:fld>
            <a:endParaRPr lang="fr-FR" altLang="fr-F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16 janvier 2014</a:t>
            </a:r>
          </a:p>
        </p:txBody>
      </p:sp>
      <p:sp>
        <p:nvSpPr>
          <p:cNvPr id="6"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7" name="Espace réservé du numéro de diapositive 5"/>
          <p:cNvSpPr>
            <a:spLocks noGrp="1"/>
          </p:cNvSpPr>
          <p:nvPr>
            <p:ph type="sldNum" sz="quarter" idx="12"/>
          </p:nvPr>
        </p:nvSpPr>
        <p:spPr/>
        <p:txBody>
          <a:bodyPr/>
          <a:lstStyle>
            <a:lvl1pPr>
              <a:defRPr/>
            </a:lvl1pPr>
          </a:lstStyle>
          <a:p>
            <a:fld id="{18F4C9E0-EABC-4420-8783-1A677574990B}" type="slidenum">
              <a:rPr lang="fr-FR" altLang="fr-FR"/>
              <a:pPr/>
              <a:t>‹N°›</a:t>
            </a:fld>
            <a:endParaRPr lang="fr-FR" altLang="fr-F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359530E9-785B-4EE3-80B6-D6DAF08B824D}" type="slidenum">
              <a:rPr lang="fr-FR" altLang="fr-FR"/>
              <a:pPr/>
              <a:t>‹N°›</a:t>
            </a:fld>
            <a:endParaRPr lang="fr-FR" altLang="fr-F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BDF047B2-984E-4BC5-B2E0-E4BBB57253C2}" type="slidenum">
              <a:rPr lang="fr-FR" altLang="fr-FR"/>
              <a:pPr/>
              <a:t>‹N°›</a:t>
            </a:fld>
            <a:endParaRPr lang="fr-FR" altLang="fr-F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3C699F8E-D15B-4A45-9A38-34546FD93E61}" type="slidenum">
              <a:rPr lang="fr-FR" altLang="fr-FR"/>
              <a:pPr/>
              <a:t>‹N°›</a:t>
            </a:fld>
            <a:endParaRPr lang="fr-FR" alt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u pied de page 5"/>
          <p:cNvSpPr>
            <a:spLocks noGrp="1"/>
          </p:cNvSpPr>
          <p:nvPr>
            <p:ph type="ftr" sz="quarter" idx="10"/>
          </p:nvPr>
        </p:nvSpPr>
        <p:spPr>
          <a:xfrm>
            <a:off x="1368425" y="6313488"/>
            <a:ext cx="2895600" cy="476250"/>
          </a:xfrm>
          <a:prstGeom prst="rect">
            <a:avLst/>
          </a:prstGeom>
        </p:spPr>
        <p:txBody>
          <a:bodyPr/>
          <a:lstStyle>
            <a:lvl1pPr eaLnBrk="1" hangingPunct="1">
              <a:defRPr>
                <a:latin typeface="Arial" charset="0"/>
              </a:defRPr>
            </a:lvl1pPr>
          </a:lstStyle>
          <a:p>
            <a:pPr>
              <a:defRPr/>
            </a:pPr>
            <a:r>
              <a:rPr lang="fr-FR" altLang="fr-FR"/>
              <a:t>Communauté de communes  Du Rhône aux gorges de l’Ardèche</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717EC04D-4122-4CE5-8AD5-5F7AD395C23C}" type="slidenum">
              <a:rPr lang="fr-FR" altLang="fr-FR"/>
              <a:pPr/>
              <a:t>‹N°›</a:t>
            </a:fld>
            <a:endParaRPr lang="fr-FR" altLang="fr-F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EE8554B4-A207-46A8-86A1-0BCF6CBF6B20}" type="slidenum">
              <a:rPr lang="fr-FR" altLang="fr-FR"/>
              <a:pPr/>
              <a:t>‹N°›</a:t>
            </a:fld>
            <a:endParaRPr lang="fr-FR" altLang="fr-F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r>
              <a:rPr lang="fr-FR"/>
              <a:t>16 janvier 2014</a:t>
            </a:r>
          </a:p>
        </p:txBody>
      </p:sp>
      <p:sp>
        <p:nvSpPr>
          <p:cNvPr id="6"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7" name="Espace réservé du numéro de diapositive 5"/>
          <p:cNvSpPr>
            <a:spLocks noGrp="1"/>
          </p:cNvSpPr>
          <p:nvPr>
            <p:ph type="sldNum" sz="quarter" idx="12"/>
          </p:nvPr>
        </p:nvSpPr>
        <p:spPr/>
        <p:txBody>
          <a:bodyPr/>
          <a:lstStyle>
            <a:lvl1pPr>
              <a:defRPr/>
            </a:lvl1pPr>
          </a:lstStyle>
          <a:p>
            <a:fld id="{AA2EFADC-6AE8-40C9-83F6-D45668F734AB}" type="slidenum">
              <a:rPr lang="fr-FR" altLang="fr-FR"/>
              <a:pPr/>
              <a:t>‹N°›</a:t>
            </a:fld>
            <a:endParaRPr lang="fr-FR" altLang="fr-F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r>
              <a:rPr lang="fr-FR"/>
              <a:t>16 janvier 2014</a:t>
            </a:r>
          </a:p>
        </p:txBody>
      </p:sp>
      <p:sp>
        <p:nvSpPr>
          <p:cNvPr id="8"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9" name="Espace réservé du numéro de diapositive 5"/>
          <p:cNvSpPr>
            <a:spLocks noGrp="1"/>
          </p:cNvSpPr>
          <p:nvPr>
            <p:ph type="sldNum" sz="quarter" idx="12"/>
          </p:nvPr>
        </p:nvSpPr>
        <p:spPr/>
        <p:txBody>
          <a:bodyPr/>
          <a:lstStyle>
            <a:lvl1pPr>
              <a:defRPr/>
            </a:lvl1pPr>
          </a:lstStyle>
          <a:p>
            <a:fld id="{85C597C9-2B01-4EB0-AAAC-A73157A75A7C}" type="slidenum">
              <a:rPr lang="fr-FR" altLang="fr-FR"/>
              <a:pPr/>
              <a:t>‹N°›</a:t>
            </a:fld>
            <a:endParaRPr lang="fr-FR" altLang="fr-F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r>
              <a:rPr lang="fr-FR"/>
              <a:t>16 janvier 2014</a:t>
            </a:r>
          </a:p>
        </p:txBody>
      </p:sp>
      <p:sp>
        <p:nvSpPr>
          <p:cNvPr id="4"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5" name="Espace réservé du numéro de diapositive 5"/>
          <p:cNvSpPr>
            <a:spLocks noGrp="1"/>
          </p:cNvSpPr>
          <p:nvPr>
            <p:ph type="sldNum" sz="quarter" idx="12"/>
          </p:nvPr>
        </p:nvSpPr>
        <p:spPr/>
        <p:txBody>
          <a:bodyPr/>
          <a:lstStyle>
            <a:lvl1pPr>
              <a:defRPr/>
            </a:lvl1pPr>
          </a:lstStyle>
          <a:p>
            <a:fld id="{DB0D67DF-2F97-4509-A69B-8CBF2E59FB75}" type="slidenum">
              <a:rPr lang="fr-FR" altLang="fr-FR"/>
              <a:pPr/>
              <a:t>‹N°›</a:t>
            </a:fld>
            <a:endParaRPr lang="fr-FR" altLang="fr-F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16 janvier 2014</a:t>
            </a:r>
          </a:p>
        </p:txBody>
      </p:sp>
      <p:sp>
        <p:nvSpPr>
          <p:cNvPr id="3"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4" name="Espace réservé du numéro de diapositive 5"/>
          <p:cNvSpPr>
            <a:spLocks noGrp="1"/>
          </p:cNvSpPr>
          <p:nvPr>
            <p:ph type="sldNum" sz="quarter" idx="12"/>
          </p:nvPr>
        </p:nvSpPr>
        <p:spPr/>
        <p:txBody>
          <a:bodyPr/>
          <a:lstStyle>
            <a:lvl1pPr>
              <a:defRPr/>
            </a:lvl1pPr>
          </a:lstStyle>
          <a:p>
            <a:fld id="{C582AB98-B486-4DE3-8CCC-606D6761DE8F}" type="slidenum">
              <a:rPr lang="fr-FR" altLang="fr-FR"/>
              <a:pPr/>
              <a:t>‹N°›</a:t>
            </a:fld>
            <a:endParaRPr lang="fr-FR" altLang="fr-F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16 janvier 2014</a:t>
            </a:r>
          </a:p>
        </p:txBody>
      </p:sp>
      <p:sp>
        <p:nvSpPr>
          <p:cNvPr id="6"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7" name="Espace réservé du numéro de diapositive 5"/>
          <p:cNvSpPr>
            <a:spLocks noGrp="1"/>
          </p:cNvSpPr>
          <p:nvPr>
            <p:ph type="sldNum" sz="quarter" idx="12"/>
          </p:nvPr>
        </p:nvSpPr>
        <p:spPr/>
        <p:txBody>
          <a:bodyPr/>
          <a:lstStyle>
            <a:lvl1pPr>
              <a:defRPr/>
            </a:lvl1pPr>
          </a:lstStyle>
          <a:p>
            <a:fld id="{3273FF1A-B512-4408-A0C7-460AFDC25315}" type="slidenum">
              <a:rPr lang="fr-FR" altLang="fr-FR"/>
              <a:pPr/>
              <a:t>‹N°›</a:t>
            </a:fld>
            <a:endParaRPr lang="fr-FR" altLang="fr-F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16 janvier 2014</a:t>
            </a:r>
          </a:p>
        </p:txBody>
      </p:sp>
      <p:sp>
        <p:nvSpPr>
          <p:cNvPr id="6"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7" name="Espace réservé du numéro de diapositive 5"/>
          <p:cNvSpPr>
            <a:spLocks noGrp="1"/>
          </p:cNvSpPr>
          <p:nvPr>
            <p:ph type="sldNum" sz="quarter" idx="12"/>
          </p:nvPr>
        </p:nvSpPr>
        <p:spPr/>
        <p:txBody>
          <a:bodyPr/>
          <a:lstStyle>
            <a:lvl1pPr>
              <a:defRPr/>
            </a:lvl1pPr>
          </a:lstStyle>
          <a:p>
            <a:fld id="{D11F0822-1C6C-4650-86EA-417AECEFB3DF}" type="slidenum">
              <a:rPr lang="fr-FR" altLang="fr-FR"/>
              <a:pPr/>
              <a:t>‹N°›</a:t>
            </a:fld>
            <a:endParaRPr lang="fr-FR" altLang="fr-F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DE46BDC9-680F-4F26-9240-B9E7DD7AFA4D}" type="slidenum">
              <a:rPr lang="fr-FR" altLang="fr-FR"/>
              <a:pPr/>
              <a:t>‹N°›</a:t>
            </a:fld>
            <a:endParaRPr lang="fr-FR" altLang="fr-F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r>
              <a:rPr lang="fr-FR"/>
              <a:t>16 janvier 2014</a:t>
            </a:r>
          </a:p>
        </p:txBody>
      </p:sp>
      <p:sp>
        <p:nvSpPr>
          <p:cNvPr id="5" name="Espace réservé du pied de page 4"/>
          <p:cNvSpPr>
            <a:spLocks noGrp="1"/>
          </p:cNvSpPr>
          <p:nvPr>
            <p:ph type="ftr" sz="quarter" idx="11"/>
          </p:nvPr>
        </p:nvSpPr>
        <p:spPr/>
        <p:txBody>
          <a:bodyPr/>
          <a:lstStyle>
            <a:lvl1pPr>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12"/>
          </p:nvPr>
        </p:nvSpPr>
        <p:spPr/>
        <p:txBody>
          <a:bodyPr/>
          <a:lstStyle>
            <a:lvl1pPr>
              <a:defRPr/>
            </a:lvl1pPr>
          </a:lstStyle>
          <a:p>
            <a:fld id="{D98DE5FC-377C-424E-8A8F-91734B19EA50}" type="slidenum">
              <a:rPr lang="fr-FR" altLang="fr-FR"/>
              <a:pPr/>
              <a:t>‹N°›</a:t>
            </a:fld>
            <a:endParaRPr lang="fr-FR" alt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a:xfrm>
            <a:off x="457200" y="6245225"/>
            <a:ext cx="2133600" cy="476250"/>
          </a:xfrm>
          <a:prstGeom prst="rect">
            <a:avLst/>
          </a:prstGeom>
        </p:spPr>
        <p:txBody>
          <a:bodyPr/>
          <a:lstStyle>
            <a:lvl1pPr eaLnBrk="1" hangingPunct="1">
              <a:defRPr>
                <a:latin typeface="Arial" charset="0"/>
              </a:defRPr>
            </a:lvl1pPr>
          </a:lstStyle>
          <a:p>
            <a:pPr>
              <a:defRPr/>
            </a:pPr>
            <a:r>
              <a:rPr lang="fr-FR" altLang="fr-FR"/>
              <a:t>16 janvier 2014</a:t>
            </a:r>
          </a:p>
        </p:txBody>
      </p:sp>
      <p:sp>
        <p:nvSpPr>
          <p:cNvPr id="6" name="Espace réservé du pied de page 5"/>
          <p:cNvSpPr>
            <a:spLocks noGrp="1"/>
          </p:cNvSpPr>
          <p:nvPr>
            <p:ph type="ftr" sz="quarter" idx="11"/>
          </p:nvPr>
        </p:nvSpPr>
        <p:spPr>
          <a:xfrm>
            <a:off x="1368425" y="6313488"/>
            <a:ext cx="2895600" cy="476250"/>
          </a:xfrm>
          <a:prstGeom prst="rect">
            <a:avLst/>
          </a:prstGeom>
        </p:spPr>
        <p:txBody>
          <a:bodyPr/>
          <a:lstStyle>
            <a:lvl1pPr eaLnBrk="1" hangingPunct="1">
              <a:defRPr>
                <a:latin typeface="Arial" charset="0"/>
              </a:defRPr>
            </a:lvl1pPr>
          </a:lstStyle>
          <a:p>
            <a:pPr>
              <a:defRPr/>
            </a:pPr>
            <a:r>
              <a:rPr lang="fr-FR" altLang="fr-FR"/>
              <a:t>Communauté de communes  Du Rhône aux gorges de l’Ardèche</a:t>
            </a:r>
          </a:p>
        </p:txBody>
      </p:sp>
      <p:sp>
        <p:nvSpPr>
          <p:cNvPr id="7" name="Espace réservé du numéro de diapositive 6"/>
          <p:cNvSpPr>
            <a:spLocks noGrp="1"/>
          </p:cNvSpPr>
          <p:nvPr>
            <p:ph type="sldNum" sz="quarter" idx="12"/>
          </p:nvPr>
        </p:nvSpPr>
        <p:spPr>
          <a:xfrm>
            <a:off x="7235825" y="6313488"/>
            <a:ext cx="1296988"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AAF340A-D48D-4594-849E-F5A29EAC7302}" type="slidenum">
              <a:rPr lang="fr-FR" altLang="fr-FR"/>
              <a:pPr/>
              <a:t>‹N°›</a:t>
            </a:fld>
            <a:endParaRPr lang="fr-FR" alt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755650" y="17430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fr-FR" altLang="fr-FR" dirty="0"/>
          </a:p>
        </p:txBody>
      </p:sp>
      <p:sp>
        <p:nvSpPr>
          <p:cNvPr id="14" name="Espace réservé de la date 3"/>
          <p:cNvSpPr txBox="1">
            <a:spLocks/>
          </p:cNvSpPr>
          <p:nvPr userDrawn="1"/>
        </p:nvSpPr>
        <p:spPr>
          <a:xfrm>
            <a:off x="6804025" y="6273800"/>
            <a:ext cx="2133600" cy="476250"/>
          </a:xfrm>
          <a:prstGeom prst="rect">
            <a:avLst/>
          </a:prstGeom>
        </p:spPr>
        <p:txBody>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r>
              <a:rPr lang="fr-FR" altLang="fr-FR" dirty="0"/>
              <a:t>28 mars 2019</a:t>
            </a:r>
          </a:p>
          <a:p>
            <a:pPr eaLnBrk="1" hangingPunct="1">
              <a:defRPr/>
            </a:pPr>
            <a:endParaRPr lang="fr-FR" altLang="fr-FR" dirty="0"/>
          </a:p>
        </p:txBody>
      </p:sp>
      <p:pic>
        <p:nvPicPr>
          <p:cNvPr id="1029" name="Image 14"/>
          <p:cNvPicPr>
            <a:picLocks noChangeAspect="1"/>
          </p:cNvPicPr>
          <p:nvPr userDrawn="1"/>
        </p:nvPicPr>
        <p:blipFill>
          <a:blip r:embed="rId14"/>
          <a:srcRect b="86044"/>
          <a:stretch>
            <a:fillRect/>
          </a:stretch>
        </p:blipFill>
        <p:spPr bwMode="auto">
          <a:xfrm>
            <a:off x="0" y="0"/>
            <a:ext cx="9144000" cy="1735138"/>
          </a:xfrm>
          <a:prstGeom prst="rect">
            <a:avLst/>
          </a:prstGeom>
          <a:noFill/>
          <a:ln w="9525">
            <a:noFill/>
            <a:miter lim="800000"/>
            <a:headEnd/>
            <a:tailEnd/>
          </a:ln>
        </p:spPr>
      </p:pic>
      <p:pic>
        <p:nvPicPr>
          <p:cNvPr id="1030" name="Image 15"/>
          <p:cNvPicPr>
            <a:picLocks noChangeAspect="1"/>
          </p:cNvPicPr>
          <p:nvPr userDrawn="1"/>
        </p:nvPicPr>
        <p:blipFill>
          <a:blip r:embed="rId15"/>
          <a:srcRect/>
          <a:stretch>
            <a:fillRect/>
          </a:stretch>
        </p:blipFill>
        <p:spPr bwMode="auto">
          <a:xfrm>
            <a:off x="107950" y="5661025"/>
            <a:ext cx="1698625" cy="1042988"/>
          </a:xfrm>
          <a:prstGeom prst="rect">
            <a:avLst/>
          </a:prstGeom>
          <a:noFill/>
          <a:ln w="9525">
            <a:noFill/>
            <a:miter lim="800000"/>
            <a:headEnd/>
            <a:tailEnd/>
          </a:ln>
        </p:spPr>
      </p:pic>
      <p:sp>
        <p:nvSpPr>
          <p:cNvPr id="1031" name="Espace réservé du titre 1"/>
          <p:cNvSpPr txBox="1">
            <a:spLocks/>
          </p:cNvSpPr>
          <p:nvPr userDrawn="1"/>
        </p:nvSpPr>
        <p:spPr bwMode="auto">
          <a:xfrm>
            <a:off x="457200" y="603250"/>
            <a:ext cx="8229600" cy="1143000"/>
          </a:xfrm>
          <a:prstGeom prst="rect">
            <a:avLst/>
          </a:prstGeom>
          <a:noFill/>
          <a:ln w="9525">
            <a:noFill/>
            <a:miter lim="800000"/>
            <a:headEnd/>
            <a:tailEnd/>
          </a:ln>
        </p:spPr>
        <p:txBody>
          <a:bodyPr anchor="ctr"/>
          <a:lstStyle/>
          <a:p>
            <a:pPr algn="ctr"/>
            <a:endParaRPr lang="fr-BE" sz="4400">
              <a:solidFill>
                <a:schemeClr val="tx2"/>
              </a:solidFill>
              <a:latin typeface="OCR A Extended" pitchFamily="50" charset="0"/>
            </a:endParaRPr>
          </a:p>
        </p:txBody>
      </p:sp>
    </p:spTree>
  </p:cSld>
  <p:clrMap bg1="lt1" tx1="dk1" bg2="lt2" tx2="dk2" accent1="accent1" accent2="accent2" accent3="accent3" accent4="accent4" accent5="accent5" accent6="accent6" hlink="hlink" folHlink="folHlink"/>
  <p:sldLayoutIdLst>
    <p:sldLayoutId id="2147486253" r:id="rId1"/>
    <p:sldLayoutId id="2147486254" r:id="rId2"/>
    <p:sldLayoutId id="2147486255" r:id="rId3"/>
    <p:sldLayoutId id="2147486337" r:id="rId4"/>
    <p:sldLayoutId id="2147486256" r:id="rId5"/>
    <p:sldLayoutId id="2147486257" r:id="rId6"/>
    <p:sldLayoutId id="2147486258" r:id="rId7"/>
    <p:sldLayoutId id="2147486338" r:id="rId8"/>
    <p:sldLayoutId id="2147486339" r:id="rId9"/>
    <p:sldLayoutId id="2147486340" r:id="rId10"/>
    <p:sldLayoutId id="2147486341" r:id="rId11"/>
    <p:sldLayoutId id="2147486259" r:id="rId12"/>
  </p:sldLayoutIdLst>
  <p:hf sldNum="0"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2051"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7936987B-DB6A-4CAD-8628-1ABD68C82C40}" type="datetimeFigureOut">
              <a:rPr lang="fr-FR"/>
              <a:pPr>
                <a:defRPr/>
              </a:pPr>
              <a:t>22/02/2023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2EE45189-05C7-45FE-9928-D5E94B131A32}"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6260" r:id="rId1"/>
    <p:sldLayoutId id="2147486261" r:id="rId2"/>
    <p:sldLayoutId id="2147486262" r:id="rId3"/>
    <p:sldLayoutId id="2147486263" r:id="rId4"/>
    <p:sldLayoutId id="2147486264" r:id="rId5"/>
    <p:sldLayoutId id="2147486265" r:id="rId6"/>
    <p:sldLayoutId id="2147486266" r:id="rId7"/>
    <p:sldLayoutId id="2147486267" r:id="rId8"/>
    <p:sldLayoutId id="2147486268" r:id="rId9"/>
    <p:sldLayoutId id="2147486269" r:id="rId10"/>
    <p:sldLayoutId id="214748627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3075"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08B8B53D-C03A-41E9-867F-1FD52F5BE25A}" type="datetimeFigureOut">
              <a:rPr lang="fr-FR"/>
              <a:pPr>
                <a:defRPr/>
              </a:pPr>
              <a:t>22/02/2023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2874D221-A51A-4746-96B8-4E5C47CF320D}"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6271" r:id="rId1"/>
    <p:sldLayoutId id="2147486272" r:id="rId2"/>
    <p:sldLayoutId id="2147486273" r:id="rId3"/>
    <p:sldLayoutId id="2147486274" r:id="rId4"/>
    <p:sldLayoutId id="2147486275" r:id="rId5"/>
    <p:sldLayoutId id="2147486276" r:id="rId6"/>
    <p:sldLayoutId id="2147486277" r:id="rId7"/>
    <p:sldLayoutId id="2147486278" r:id="rId8"/>
    <p:sldLayoutId id="2147486279" r:id="rId9"/>
    <p:sldLayoutId id="2147486280" r:id="rId10"/>
    <p:sldLayoutId id="214748628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4099"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EF3D388C-7FAB-402B-BCAC-B9DAB0F48966}" type="datetimeFigureOut">
              <a:rPr lang="fr-FR"/>
              <a:pPr>
                <a:defRPr/>
              </a:pPr>
              <a:t>22/02/2023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FCF4B434-07AF-4129-97CA-CA8D96F44368}"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6282" r:id="rId1"/>
    <p:sldLayoutId id="2147486283" r:id="rId2"/>
    <p:sldLayoutId id="2147486284" r:id="rId3"/>
    <p:sldLayoutId id="2147486285" r:id="rId4"/>
    <p:sldLayoutId id="2147486286" r:id="rId5"/>
    <p:sldLayoutId id="2147486287" r:id="rId6"/>
    <p:sldLayoutId id="2147486288" r:id="rId7"/>
    <p:sldLayoutId id="2147486289" r:id="rId8"/>
    <p:sldLayoutId id="2147486290" r:id="rId9"/>
    <p:sldLayoutId id="2147486291" r:id="rId10"/>
    <p:sldLayoutId id="214748629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5123"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BC5ACD98-A5F1-4534-B5E9-A4F93089B868}" type="datetimeFigureOut">
              <a:rPr lang="fr-FR"/>
              <a:pPr>
                <a:defRPr/>
              </a:pPr>
              <a:t>22/02/2023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68023F33-E7FC-4378-A415-FA84DAF9AAD6}"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6293" r:id="rId1"/>
    <p:sldLayoutId id="2147486294" r:id="rId2"/>
    <p:sldLayoutId id="2147486295" r:id="rId3"/>
    <p:sldLayoutId id="2147486296" r:id="rId4"/>
    <p:sldLayoutId id="2147486297" r:id="rId5"/>
    <p:sldLayoutId id="2147486298" r:id="rId6"/>
    <p:sldLayoutId id="2147486299" r:id="rId7"/>
    <p:sldLayoutId id="2147486300" r:id="rId8"/>
    <p:sldLayoutId id="2147486301" r:id="rId9"/>
    <p:sldLayoutId id="2147486302" r:id="rId10"/>
    <p:sldLayoutId id="214748630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614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r>
              <a:rPr lang="fr-FR"/>
              <a:t>16 janvier 2014</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50E1060-F329-4115-8FBE-AC8DD291C965}"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6304" r:id="rId1"/>
    <p:sldLayoutId id="2147486305" r:id="rId2"/>
    <p:sldLayoutId id="2147486306" r:id="rId3"/>
    <p:sldLayoutId id="2147486307" r:id="rId4"/>
    <p:sldLayoutId id="2147486308" r:id="rId5"/>
    <p:sldLayoutId id="2147486309" r:id="rId6"/>
    <p:sldLayoutId id="2147486310" r:id="rId7"/>
    <p:sldLayoutId id="2147486311" r:id="rId8"/>
    <p:sldLayoutId id="2147486312" r:id="rId9"/>
    <p:sldLayoutId id="2147486313" r:id="rId10"/>
    <p:sldLayoutId id="2147486314" r:id="rId11"/>
  </p:sldLayoutIdLst>
  <p:hf sldNum="0"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7171"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r>
              <a:rPr lang="fr-FR"/>
              <a:t>16 janvier 2014</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D74445E-4E3A-4E43-BCE3-F3432EAF512E}"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6315" r:id="rId1"/>
    <p:sldLayoutId id="2147486316" r:id="rId2"/>
    <p:sldLayoutId id="2147486317" r:id="rId3"/>
    <p:sldLayoutId id="2147486318" r:id="rId4"/>
    <p:sldLayoutId id="2147486319" r:id="rId5"/>
    <p:sldLayoutId id="2147486320" r:id="rId6"/>
    <p:sldLayoutId id="2147486321" r:id="rId7"/>
    <p:sldLayoutId id="2147486322" r:id="rId8"/>
    <p:sldLayoutId id="2147486323" r:id="rId9"/>
    <p:sldLayoutId id="2147486324" r:id="rId10"/>
    <p:sldLayoutId id="2147486325" r:id="rId11"/>
  </p:sldLayoutIdLst>
  <p:hf sldNum="0"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8195"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r>
              <a:rPr lang="fr-FR"/>
              <a:t>16 janvier 2014</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r>
              <a:rPr lang="fr-FR"/>
              <a:t>Communauté de communes  Du Rhône aux gorges de l’Ardèche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0AA63AF-F08C-44F7-A000-28AE907AEDE6}"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6326" r:id="rId1"/>
    <p:sldLayoutId id="2147486327" r:id="rId2"/>
    <p:sldLayoutId id="2147486328" r:id="rId3"/>
    <p:sldLayoutId id="2147486329" r:id="rId4"/>
    <p:sldLayoutId id="2147486330" r:id="rId5"/>
    <p:sldLayoutId id="2147486331" r:id="rId6"/>
    <p:sldLayoutId id="2147486332" r:id="rId7"/>
    <p:sldLayoutId id="2147486333" r:id="rId8"/>
    <p:sldLayoutId id="2147486334" r:id="rId9"/>
    <p:sldLayoutId id="2147486335" r:id="rId10"/>
    <p:sldLayoutId id="2147486336" r:id="rId11"/>
  </p:sldLayoutIdLst>
  <p:hf sldNum="0"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1547813" y="779462"/>
            <a:ext cx="7138987" cy="4881785"/>
          </a:xfrm>
          <a:noFill/>
        </p:spPr>
        <p:txBody>
          <a:bodyPr/>
          <a:lstStyle/>
          <a:p>
            <a:pPr eaLnBrk="1" hangingPunct="1"/>
            <a:r>
              <a:rPr lang="fr-FR" altLang="fr-FR" sz="6000" dirty="0">
                <a:solidFill>
                  <a:schemeClr val="tx1"/>
                </a:solidFill>
              </a:rPr>
              <a:t>Rapport d’orientation budgétaire 2023</a:t>
            </a:r>
            <a:br>
              <a:rPr lang="fr-FR" altLang="fr-FR" sz="6000" dirty="0">
                <a:solidFill>
                  <a:schemeClr val="tx1"/>
                </a:solidFill>
              </a:rPr>
            </a:br>
            <a:r>
              <a:rPr lang="fr-FR" altLang="fr-FR" sz="6000" dirty="0">
                <a:solidFill>
                  <a:schemeClr val="tx1"/>
                </a:solidFill>
              </a:rPr>
              <a:t> </a:t>
            </a:r>
            <a:br>
              <a:rPr lang="fr-FR" altLang="fr-FR" sz="6000" dirty="0">
                <a:solidFill>
                  <a:schemeClr val="tx1"/>
                </a:solidFill>
              </a:rPr>
            </a:br>
            <a:r>
              <a:rPr lang="fr-FR" altLang="fr-FR" sz="6000" dirty="0">
                <a:solidFill>
                  <a:schemeClr val="tx1"/>
                </a:solidFill>
              </a:rPr>
              <a:t>20 février 2023</a:t>
            </a:r>
          </a:p>
        </p:txBody>
      </p:sp>
      <p:sp>
        <p:nvSpPr>
          <p:cNvPr id="2" name="Rectangle 1">
            <a:extLst>
              <a:ext uri="{FF2B5EF4-FFF2-40B4-BE49-F238E27FC236}">
                <a16:creationId xmlns:a16="http://schemas.microsoft.com/office/drawing/2014/main" id="{24761F5B-78C1-4B97-BFD4-EFC3873F3663}"/>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827584" y="531483"/>
            <a:ext cx="7715250" cy="1143000"/>
          </a:xfrm>
        </p:spPr>
        <p:txBody>
          <a:bodyPr/>
          <a:lstStyle/>
          <a:p>
            <a:r>
              <a:rPr lang="fr-FR" altLang="fr-FR" b="1" dirty="0"/>
              <a:t>BP 2023</a:t>
            </a:r>
          </a:p>
        </p:txBody>
      </p:sp>
      <p:sp>
        <p:nvSpPr>
          <p:cNvPr id="4" name="Rectangle 3">
            <a:extLst>
              <a:ext uri="{FF2B5EF4-FFF2-40B4-BE49-F238E27FC236}">
                <a16:creationId xmlns:a16="http://schemas.microsoft.com/office/drawing/2014/main" id="{DAD450E8-483B-4329-BE3D-2C954BE3A252}"/>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7DA8F677-3FB6-AE36-831D-8D9668F5218C}"/>
              </a:ext>
            </a:extLst>
          </p:cNvPr>
          <p:cNvSpPr txBox="1"/>
          <p:nvPr/>
        </p:nvSpPr>
        <p:spPr>
          <a:xfrm>
            <a:off x="611560" y="1772816"/>
            <a:ext cx="8342261" cy="4801314"/>
          </a:xfrm>
          <a:prstGeom prst="rect">
            <a:avLst/>
          </a:prstGeom>
          <a:noFill/>
        </p:spPr>
        <p:txBody>
          <a:bodyPr wrap="square" rtlCol="0">
            <a:spAutoFit/>
          </a:bodyPr>
          <a:lstStyle/>
          <a:p>
            <a:r>
              <a:rPr lang="fr-FR" b="1" dirty="0">
                <a:latin typeface="Calibri" panose="020F0502020204030204" pitchFamily="34" charset="0"/>
                <a:cs typeface="Calibri" panose="020F0502020204030204" pitchFamily="34" charset="0"/>
              </a:rPr>
              <a:t>Les principales différences avec le BP 2022 (non exhaustives):</a:t>
            </a:r>
          </a:p>
          <a:p>
            <a:endParaRPr lang="fr-FR" dirty="0">
              <a:latin typeface="Calibri" panose="020F0502020204030204" pitchFamily="34" charset="0"/>
              <a:cs typeface="Calibri" panose="020F0502020204030204" pitchFamily="34" charset="0"/>
            </a:endParaRPr>
          </a:p>
          <a:p>
            <a:r>
              <a:rPr lang="fr-FR" b="1" dirty="0">
                <a:latin typeface="Calibri" panose="020F0502020204030204" pitchFamily="34" charset="0"/>
                <a:cs typeface="Calibri" panose="020F0502020204030204" pitchFamily="34" charset="0"/>
              </a:rPr>
              <a:t>Dépenses de fonctionnement: </a:t>
            </a:r>
          </a:p>
          <a:p>
            <a:pPr marL="285750" indent="-285750">
              <a:buFont typeface="Wingdings" panose="05000000000000000000" pitchFamily="2" charset="2"/>
              <a:buChar char="Ø"/>
            </a:pPr>
            <a:r>
              <a:rPr lang="fr-FR" u="sng" dirty="0">
                <a:latin typeface="Calibri" panose="020F0502020204030204" pitchFamily="34" charset="0"/>
                <a:cs typeface="Calibri" panose="020F0502020204030204" pitchFamily="34" charset="0"/>
              </a:rPr>
              <a:t>Augmentation du 011</a:t>
            </a:r>
            <a:r>
              <a:rPr lang="fr-FR" dirty="0">
                <a:latin typeface="Calibri" panose="020F0502020204030204" pitchFamily="34" charset="0"/>
                <a:cs typeface="Calibri" panose="020F0502020204030204" pitchFamily="34" charset="0"/>
              </a:rPr>
              <a:t>:  +438 581,42€ (révision des prix des contrats, augmentation des énergies, + 88 000€ contrat concession crèche Viviers …)</a:t>
            </a:r>
          </a:p>
          <a:p>
            <a:pPr marL="285750" indent="-285750">
              <a:buFont typeface="Wingdings" panose="05000000000000000000" pitchFamily="2" charset="2"/>
              <a:buChar char="Ø"/>
            </a:pPr>
            <a:r>
              <a:rPr lang="fr-FR" u="sng" dirty="0">
                <a:latin typeface="Calibri" panose="020F0502020204030204" pitchFamily="34" charset="0"/>
                <a:cs typeface="Calibri" panose="020F0502020204030204" pitchFamily="34" charset="0"/>
              </a:rPr>
              <a:t>Augmentation du 012</a:t>
            </a:r>
            <a:r>
              <a:rPr lang="fr-FR" dirty="0">
                <a:latin typeface="Calibri" panose="020F0502020204030204" pitchFamily="34" charset="0"/>
                <a:cs typeface="Calibri" panose="020F0502020204030204" pitchFamily="34" charset="0"/>
              </a:rPr>
              <a:t>:  +284 450€ (3,5% sur 12 mois / GVT/ Intégration de 15 agents de l’école de musique + chargé de mission archives)</a:t>
            </a:r>
          </a:p>
          <a:p>
            <a:pPr marL="285750" indent="-285750">
              <a:buFont typeface="Wingdings" panose="05000000000000000000" pitchFamily="2" charset="2"/>
              <a:buChar char="Ø"/>
            </a:pPr>
            <a:r>
              <a:rPr lang="fr-FR" u="sng" dirty="0">
                <a:latin typeface="Calibri" panose="020F0502020204030204" pitchFamily="34" charset="0"/>
                <a:cs typeface="Calibri" panose="020F0502020204030204" pitchFamily="34" charset="0"/>
              </a:rPr>
              <a:t>Augmentation du 65 autres charges de gestion courante</a:t>
            </a:r>
            <a:r>
              <a:rPr lang="fr-FR" dirty="0">
                <a:latin typeface="Calibri" panose="020F0502020204030204" pitchFamily="34" charset="0"/>
                <a:cs typeface="Calibri" panose="020F0502020204030204" pitchFamily="34" charset="0"/>
              </a:rPr>
              <a:t>: +300 254€ (+ 30 000€ SDIS // GEMAPI: 12 800€ // cotisation des communes école de musique + 100 000€ // augmentation subvention ECATE + 11 900€…)</a:t>
            </a:r>
          </a:p>
          <a:p>
            <a:pPr marL="285750" indent="-285750">
              <a:buFont typeface="Wingdings" panose="05000000000000000000" pitchFamily="2" charset="2"/>
              <a:buChar char="Ø"/>
            </a:pPr>
            <a:r>
              <a:rPr lang="fr-FR" dirty="0">
                <a:latin typeface="Calibri" panose="020F0502020204030204" pitchFamily="34" charset="0"/>
                <a:cs typeface="Calibri" panose="020F0502020204030204" pitchFamily="34" charset="0"/>
              </a:rPr>
              <a:t>Le </a:t>
            </a:r>
            <a:r>
              <a:rPr lang="fr-FR" u="sng" dirty="0">
                <a:latin typeface="Calibri" panose="020F0502020204030204" pitchFamily="34" charset="0"/>
                <a:cs typeface="Calibri" panose="020F0502020204030204" pitchFamily="34" charset="0"/>
              </a:rPr>
              <a:t>chapitre 68 dotations aux provisions </a:t>
            </a:r>
            <a:r>
              <a:rPr lang="fr-FR" dirty="0">
                <a:latin typeface="Calibri" panose="020F0502020204030204" pitchFamily="34" charset="0"/>
                <a:cs typeface="Calibri" panose="020F0502020204030204" pitchFamily="34" charset="0"/>
              </a:rPr>
              <a:t>n’a pas encore été estimé.</a:t>
            </a:r>
          </a:p>
          <a:p>
            <a:pPr marL="285750" indent="-285750">
              <a:buFont typeface="Wingdings" panose="05000000000000000000" pitchFamily="2" charset="2"/>
              <a:buChar char="Ø"/>
            </a:pPr>
            <a:endParaRPr lang="fr-FR" dirty="0">
              <a:latin typeface="Calibri" panose="020F0502020204030204" pitchFamily="34" charset="0"/>
              <a:cs typeface="Calibri" panose="020F0502020204030204" pitchFamily="34" charset="0"/>
            </a:endParaRPr>
          </a:p>
          <a:p>
            <a:r>
              <a:rPr lang="fr-FR" b="1" dirty="0">
                <a:latin typeface="Calibri" panose="020F0502020204030204" pitchFamily="34" charset="0"/>
                <a:cs typeface="Calibri" panose="020F0502020204030204" pitchFamily="34" charset="0"/>
              </a:rPr>
              <a:t>Recettes de fonctionnement: </a:t>
            </a:r>
          </a:p>
          <a:p>
            <a:pPr marL="285750" indent="-285750">
              <a:buFont typeface="Wingdings" panose="05000000000000000000" pitchFamily="2" charset="2"/>
              <a:buChar char="Ø"/>
            </a:pPr>
            <a:r>
              <a:rPr lang="fr-FR" u="sng" dirty="0">
                <a:latin typeface="Calibri" panose="020F0502020204030204" pitchFamily="34" charset="0"/>
                <a:cs typeface="Calibri" panose="020F0502020204030204" pitchFamily="34" charset="0"/>
              </a:rPr>
              <a:t>Excédent reporté </a:t>
            </a:r>
            <a:r>
              <a:rPr lang="fr-FR" dirty="0">
                <a:latin typeface="Calibri" panose="020F0502020204030204" pitchFamily="34" charset="0"/>
                <a:cs typeface="Calibri" panose="020F0502020204030204" pitchFamily="34" charset="0"/>
              </a:rPr>
              <a:t>plus important en 2023: +710 486,26€</a:t>
            </a:r>
          </a:p>
          <a:p>
            <a:pPr marL="285750" indent="-285750">
              <a:buFont typeface="Wingdings" panose="05000000000000000000" pitchFamily="2" charset="2"/>
              <a:buChar char="Ø"/>
            </a:pPr>
            <a:r>
              <a:rPr lang="fr-FR" u="sng" dirty="0">
                <a:latin typeface="Calibri" panose="020F0502020204030204" pitchFamily="34" charset="0"/>
                <a:cs typeface="Calibri" panose="020F0502020204030204" pitchFamily="34" charset="0"/>
              </a:rPr>
              <a:t>Chapitre 74 </a:t>
            </a:r>
            <a:r>
              <a:rPr lang="fr-FR" dirty="0">
                <a:latin typeface="Calibri" panose="020F0502020204030204" pitchFamily="34" charset="0"/>
                <a:cs typeface="Calibri" panose="020F0502020204030204" pitchFamily="34" charset="0"/>
              </a:rPr>
              <a:t>: +364 613€ (subvention CAF exceptionnelle)</a:t>
            </a:r>
          </a:p>
          <a:p>
            <a:pPr marL="285750" indent="-285750">
              <a:buFont typeface="Wingdings" panose="05000000000000000000" pitchFamily="2" charset="2"/>
              <a:buChar char="Ø"/>
            </a:pPr>
            <a:endParaRPr lang="fr-FR" dirty="0"/>
          </a:p>
          <a:p>
            <a:endParaRPr lang="fr-FR" dirty="0"/>
          </a:p>
        </p:txBody>
      </p:sp>
    </p:spTree>
    <p:extLst>
      <p:ext uri="{BB962C8B-B14F-4D97-AF65-F5344CB8AC3E}">
        <p14:creationId xmlns:p14="http://schemas.microsoft.com/office/powerpoint/2010/main" val="2306955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827584" y="531483"/>
            <a:ext cx="7715250" cy="1143000"/>
          </a:xfrm>
        </p:spPr>
        <p:txBody>
          <a:bodyPr/>
          <a:lstStyle/>
          <a:p>
            <a:r>
              <a:rPr lang="fr-FR" altLang="fr-FR" b="1" dirty="0"/>
              <a:t>BP 2023</a:t>
            </a:r>
          </a:p>
        </p:txBody>
      </p:sp>
      <p:sp>
        <p:nvSpPr>
          <p:cNvPr id="4" name="Rectangle 3">
            <a:extLst>
              <a:ext uri="{FF2B5EF4-FFF2-40B4-BE49-F238E27FC236}">
                <a16:creationId xmlns:a16="http://schemas.microsoft.com/office/drawing/2014/main" id="{DAD450E8-483B-4329-BE3D-2C954BE3A252}"/>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7DA8F677-3FB6-AE36-831D-8D9668F5218C}"/>
              </a:ext>
            </a:extLst>
          </p:cNvPr>
          <p:cNvSpPr txBox="1"/>
          <p:nvPr/>
        </p:nvSpPr>
        <p:spPr>
          <a:xfrm>
            <a:off x="611560" y="1772816"/>
            <a:ext cx="8342261" cy="3693319"/>
          </a:xfrm>
          <a:prstGeom prst="rect">
            <a:avLst/>
          </a:prstGeom>
          <a:noFill/>
        </p:spPr>
        <p:txBody>
          <a:bodyPr wrap="square" rtlCol="0">
            <a:spAutoFit/>
          </a:bodyPr>
          <a:lstStyle/>
          <a:p>
            <a:r>
              <a:rPr lang="fr-FR" b="1" dirty="0">
                <a:latin typeface="Calibri" panose="020F0502020204030204" pitchFamily="34" charset="0"/>
                <a:cs typeface="Calibri" panose="020F0502020204030204" pitchFamily="34" charset="0"/>
              </a:rPr>
              <a:t>Les principales différences avec le BP 2022 (non exhaustif):</a:t>
            </a:r>
          </a:p>
          <a:p>
            <a:endParaRPr lang="fr-FR" dirty="0">
              <a:latin typeface="Calibri" panose="020F0502020204030204" pitchFamily="34" charset="0"/>
              <a:cs typeface="Calibri" panose="020F0502020204030204" pitchFamily="34" charset="0"/>
            </a:endParaRPr>
          </a:p>
          <a:p>
            <a:r>
              <a:rPr lang="fr-FR" b="1" u="sng" dirty="0">
                <a:latin typeface="Calibri" panose="020F0502020204030204" pitchFamily="34" charset="0"/>
                <a:cs typeface="Calibri" panose="020F0502020204030204" pitchFamily="34" charset="0"/>
              </a:rPr>
              <a:t>Dépenses d’investissement: </a:t>
            </a:r>
          </a:p>
          <a:p>
            <a:pPr marL="285750" indent="-285750">
              <a:buFont typeface="Wingdings" panose="05000000000000000000" pitchFamily="2" charset="2"/>
              <a:buChar char="Ø"/>
            </a:pPr>
            <a:r>
              <a:rPr lang="fr-FR" dirty="0">
                <a:latin typeface="Calibri" panose="020F0502020204030204" pitchFamily="34" charset="0"/>
                <a:cs typeface="Calibri" panose="020F0502020204030204" pitchFamily="34" charset="0"/>
              </a:rPr>
              <a:t>Restes à Réaliser 2021 importants (la cascade / la crèche de Viviers…): </a:t>
            </a:r>
          </a:p>
          <a:p>
            <a:r>
              <a:rPr lang="fr-FR" dirty="0">
                <a:latin typeface="Calibri" panose="020F0502020204030204" pitchFamily="34" charset="0"/>
                <a:cs typeface="Calibri" panose="020F0502020204030204" pitchFamily="34" charset="0"/>
              </a:rPr>
              <a:t>	       2 278 853,6€ (repris BP 2022)</a:t>
            </a:r>
          </a:p>
          <a:p>
            <a:r>
              <a:rPr lang="fr-FR" dirty="0">
                <a:latin typeface="Calibri" panose="020F0502020204030204" pitchFamily="34" charset="0"/>
                <a:cs typeface="Calibri" panose="020F0502020204030204" pitchFamily="34" charset="0"/>
              </a:rPr>
              <a:t>    En 2022 : 1 005 313,65€ (repris BP 2023)</a:t>
            </a:r>
          </a:p>
          <a:p>
            <a:pPr marL="285750" indent="-285750">
              <a:buFont typeface="Wingdings" panose="05000000000000000000" pitchFamily="2" charset="2"/>
              <a:buChar char="Ø"/>
            </a:pPr>
            <a:r>
              <a:rPr lang="fr-FR" dirty="0">
                <a:latin typeface="Calibri" panose="020F0502020204030204" pitchFamily="34" charset="0"/>
                <a:cs typeface="Calibri" panose="020F0502020204030204" pitchFamily="34" charset="0"/>
              </a:rPr>
              <a:t>Chapitre 041 non estimé pour 2023</a:t>
            </a:r>
          </a:p>
          <a:p>
            <a:pPr marL="285750" indent="-285750">
              <a:buFont typeface="Wingdings" panose="05000000000000000000" pitchFamily="2" charset="2"/>
              <a:buChar char="Ø"/>
            </a:pPr>
            <a:endParaRPr lang="fr-FR" dirty="0">
              <a:latin typeface="Calibri" panose="020F0502020204030204" pitchFamily="34" charset="0"/>
              <a:cs typeface="Calibri" panose="020F0502020204030204" pitchFamily="34" charset="0"/>
            </a:endParaRPr>
          </a:p>
          <a:p>
            <a:r>
              <a:rPr lang="fr-FR" b="1" u="sng" dirty="0">
                <a:latin typeface="Calibri" panose="020F0502020204030204" pitchFamily="34" charset="0"/>
                <a:cs typeface="Calibri" panose="020F0502020204030204" pitchFamily="34" charset="0"/>
              </a:rPr>
              <a:t>Recettes d’investissement: </a:t>
            </a:r>
          </a:p>
          <a:p>
            <a:pPr marL="285750" indent="-285750">
              <a:buFont typeface="Wingdings" panose="05000000000000000000" pitchFamily="2" charset="2"/>
              <a:buChar char="Ø"/>
            </a:pPr>
            <a:r>
              <a:rPr lang="fr-FR" dirty="0">
                <a:latin typeface="Calibri" panose="020F0502020204030204" pitchFamily="34" charset="0"/>
                <a:cs typeface="Calibri" panose="020F0502020204030204" pitchFamily="34" charset="0"/>
              </a:rPr>
              <a:t>Restes à réaliser montants de subventions importants liés aux projets d’investissement 2021 : 1 174 841,8€ (repris BP 2022)</a:t>
            </a:r>
          </a:p>
          <a:p>
            <a:r>
              <a:rPr lang="fr-FR" dirty="0">
                <a:latin typeface="Calibri" panose="020F0502020204030204" pitchFamily="34" charset="0"/>
                <a:cs typeface="Calibri" panose="020F0502020204030204" pitchFamily="34" charset="0"/>
              </a:rPr>
              <a:t>		   2022: 626 404,8€ (repris BP 2023)</a:t>
            </a:r>
          </a:p>
          <a:p>
            <a:pPr marL="285750" indent="-285750">
              <a:buFont typeface="Wingdings" panose="05000000000000000000" pitchFamily="2" charset="2"/>
              <a:buChar char="Ø"/>
            </a:pPr>
            <a:r>
              <a:rPr lang="fr-FR" dirty="0">
                <a:latin typeface="Calibri" panose="020F0502020204030204" pitchFamily="34" charset="0"/>
                <a:cs typeface="Calibri" panose="020F0502020204030204" pitchFamily="34" charset="0"/>
              </a:rPr>
              <a:t>Chapitre 041 opérations patrimoniales non estimées en 2023</a:t>
            </a:r>
          </a:p>
        </p:txBody>
      </p:sp>
    </p:spTree>
    <p:extLst>
      <p:ext uri="{BB962C8B-B14F-4D97-AF65-F5344CB8AC3E}">
        <p14:creationId xmlns:p14="http://schemas.microsoft.com/office/powerpoint/2010/main" val="1867896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865254" y="481236"/>
            <a:ext cx="7715250" cy="1143000"/>
          </a:xfrm>
        </p:spPr>
        <p:txBody>
          <a:bodyPr/>
          <a:lstStyle/>
          <a:p>
            <a:r>
              <a:rPr lang="fr-FR" altLang="fr-FR" sz="3200" b="1" dirty="0">
                <a:solidFill>
                  <a:schemeClr val="tx1"/>
                </a:solidFill>
              </a:rPr>
              <a:t>ANALYSE DES RECETTES </a:t>
            </a:r>
            <a:br>
              <a:rPr lang="fr-FR" altLang="fr-FR" sz="3200" b="1" dirty="0">
                <a:solidFill>
                  <a:schemeClr val="tx1"/>
                </a:solidFill>
              </a:rPr>
            </a:br>
            <a:r>
              <a:rPr lang="fr-FR" altLang="fr-FR" sz="3200" b="1" dirty="0">
                <a:solidFill>
                  <a:schemeClr val="tx1"/>
                </a:solidFill>
              </a:rPr>
              <a:t>CA 2022</a:t>
            </a:r>
          </a:p>
        </p:txBody>
      </p:sp>
      <p:sp>
        <p:nvSpPr>
          <p:cNvPr id="3" name="Espace réservé du contenu 2"/>
          <p:cNvSpPr>
            <a:spLocks noGrp="1"/>
          </p:cNvSpPr>
          <p:nvPr>
            <p:ph idx="1"/>
          </p:nvPr>
        </p:nvSpPr>
        <p:spPr>
          <a:xfrm>
            <a:off x="899467" y="2204864"/>
            <a:ext cx="7345065" cy="3456384"/>
          </a:xfrm>
        </p:spPr>
        <p:txBody>
          <a:bodyPr/>
          <a:lstStyle/>
          <a:p>
            <a:pPr>
              <a:buFont typeface="Wingdings" panose="05000000000000000000" pitchFamily="2" charset="2"/>
              <a:buChar char="§"/>
              <a:defRPr/>
            </a:pPr>
            <a:endParaRPr lang="fr-FR" sz="2800" b="1" dirty="0"/>
          </a:p>
          <a:p>
            <a:pPr>
              <a:buFont typeface="Wingdings" panose="05000000000000000000" pitchFamily="2" charset="2"/>
              <a:buChar char="§"/>
              <a:defRPr/>
            </a:pPr>
            <a:endParaRPr lang="fr-FR" sz="2800" b="1" dirty="0"/>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pic>
        <p:nvPicPr>
          <p:cNvPr id="8" name="Image 7">
            <a:extLst>
              <a:ext uri="{FF2B5EF4-FFF2-40B4-BE49-F238E27FC236}">
                <a16:creationId xmlns:a16="http://schemas.microsoft.com/office/drawing/2014/main" id="{1BC738CA-C156-3476-3C4F-E6ABDCCDCE50}"/>
              </a:ext>
            </a:extLst>
          </p:cNvPr>
          <p:cNvPicPr>
            <a:picLocks noChangeAspect="1"/>
          </p:cNvPicPr>
          <p:nvPr/>
        </p:nvPicPr>
        <p:blipFill>
          <a:blip r:embed="rId2"/>
          <a:stretch>
            <a:fillRect/>
          </a:stretch>
        </p:blipFill>
        <p:spPr>
          <a:xfrm>
            <a:off x="197766" y="1842954"/>
            <a:ext cx="8838729" cy="4322349"/>
          </a:xfrm>
          <a:prstGeom prst="rect">
            <a:avLst/>
          </a:prstGeom>
        </p:spPr>
      </p:pic>
    </p:spTree>
    <p:extLst>
      <p:ext uri="{BB962C8B-B14F-4D97-AF65-F5344CB8AC3E}">
        <p14:creationId xmlns:p14="http://schemas.microsoft.com/office/powerpoint/2010/main" val="61434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1268076" y="486796"/>
            <a:ext cx="7715250" cy="1143000"/>
          </a:xfrm>
        </p:spPr>
        <p:txBody>
          <a:bodyPr/>
          <a:lstStyle/>
          <a:p>
            <a:r>
              <a:rPr lang="fr-FR" altLang="fr-FR" sz="3200" b="1" dirty="0">
                <a:solidFill>
                  <a:schemeClr val="tx1"/>
                </a:solidFill>
              </a:rPr>
              <a:t>ANALYSE DES RECETTES </a:t>
            </a:r>
            <a:br>
              <a:rPr lang="fr-FR" altLang="fr-FR" sz="3200" b="1" dirty="0">
                <a:solidFill>
                  <a:schemeClr val="tx1"/>
                </a:solidFill>
              </a:rPr>
            </a:br>
            <a:r>
              <a:rPr lang="fr-FR" altLang="fr-FR" sz="3200" b="1" dirty="0">
                <a:solidFill>
                  <a:schemeClr val="tx1"/>
                </a:solidFill>
              </a:rPr>
              <a:t>BP 2023</a:t>
            </a:r>
          </a:p>
        </p:txBody>
      </p:sp>
      <p:sp>
        <p:nvSpPr>
          <p:cNvPr id="3" name="Espace réservé du contenu 2"/>
          <p:cNvSpPr>
            <a:spLocks noGrp="1"/>
          </p:cNvSpPr>
          <p:nvPr>
            <p:ph idx="1"/>
          </p:nvPr>
        </p:nvSpPr>
        <p:spPr>
          <a:xfrm>
            <a:off x="899467" y="2204864"/>
            <a:ext cx="7345065" cy="3456384"/>
          </a:xfrm>
        </p:spPr>
        <p:txBody>
          <a:bodyPr/>
          <a:lstStyle/>
          <a:p>
            <a:pPr>
              <a:buFont typeface="Wingdings" panose="05000000000000000000" pitchFamily="2" charset="2"/>
              <a:buChar char="§"/>
              <a:defRPr/>
            </a:pPr>
            <a:endParaRPr lang="fr-FR" sz="2800" b="1" dirty="0"/>
          </a:p>
          <a:p>
            <a:pPr>
              <a:buFont typeface="Wingdings" panose="05000000000000000000" pitchFamily="2" charset="2"/>
              <a:buChar char="§"/>
              <a:defRPr/>
            </a:pPr>
            <a:endParaRPr lang="fr-FR" sz="2800" b="1" dirty="0"/>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graphicFrame>
        <p:nvGraphicFramePr>
          <p:cNvPr id="5" name="Tableau 5">
            <a:extLst>
              <a:ext uri="{FF2B5EF4-FFF2-40B4-BE49-F238E27FC236}">
                <a16:creationId xmlns:a16="http://schemas.microsoft.com/office/drawing/2014/main" id="{53588D7D-F275-E7E0-1A4A-48D731D40E1A}"/>
              </a:ext>
            </a:extLst>
          </p:cNvPr>
          <p:cNvGraphicFramePr>
            <a:graphicFrameLocks noGrp="1"/>
          </p:cNvGraphicFramePr>
          <p:nvPr>
            <p:extLst>
              <p:ext uri="{D42A27DB-BD31-4B8C-83A1-F6EECF244321}">
                <p14:modId xmlns:p14="http://schemas.microsoft.com/office/powerpoint/2010/main" val="1816984156"/>
              </p:ext>
            </p:extLst>
          </p:nvPr>
        </p:nvGraphicFramePr>
        <p:xfrm>
          <a:off x="190050" y="1629796"/>
          <a:ext cx="8875824" cy="5221620"/>
        </p:xfrm>
        <a:graphic>
          <a:graphicData uri="http://schemas.openxmlformats.org/drawingml/2006/table">
            <a:tbl>
              <a:tblPr firstRow="1" bandRow="1">
                <a:tableStyleId>{5C22544A-7EE6-4342-B048-85BDC9FD1C3A}</a:tableStyleId>
              </a:tblPr>
              <a:tblGrid>
                <a:gridCol w="1242974">
                  <a:extLst>
                    <a:ext uri="{9D8B030D-6E8A-4147-A177-3AD203B41FA5}">
                      <a16:colId xmlns:a16="http://schemas.microsoft.com/office/drawing/2014/main" val="3254595659"/>
                    </a:ext>
                  </a:extLst>
                </a:gridCol>
                <a:gridCol w="1715634">
                  <a:extLst>
                    <a:ext uri="{9D8B030D-6E8A-4147-A177-3AD203B41FA5}">
                      <a16:colId xmlns:a16="http://schemas.microsoft.com/office/drawing/2014/main" val="2017244528"/>
                    </a:ext>
                  </a:extLst>
                </a:gridCol>
                <a:gridCol w="1308702">
                  <a:extLst>
                    <a:ext uri="{9D8B030D-6E8A-4147-A177-3AD203B41FA5}">
                      <a16:colId xmlns:a16="http://schemas.microsoft.com/office/drawing/2014/main" val="2207367209"/>
                    </a:ext>
                  </a:extLst>
                </a:gridCol>
                <a:gridCol w="1512168">
                  <a:extLst>
                    <a:ext uri="{9D8B030D-6E8A-4147-A177-3AD203B41FA5}">
                      <a16:colId xmlns:a16="http://schemas.microsoft.com/office/drawing/2014/main" val="316364268"/>
                    </a:ext>
                  </a:extLst>
                </a:gridCol>
                <a:gridCol w="1617042">
                  <a:extLst>
                    <a:ext uri="{9D8B030D-6E8A-4147-A177-3AD203B41FA5}">
                      <a16:colId xmlns:a16="http://schemas.microsoft.com/office/drawing/2014/main" val="2786667391"/>
                    </a:ext>
                  </a:extLst>
                </a:gridCol>
                <a:gridCol w="1479304">
                  <a:extLst>
                    <a:ext uri="{9D8B030D-6E8A-4147-A177-3AD203B41FA5}">
                      <a16:colId xmlns:a16="http://schemas.microsoft.com/office/drawing/2014/main" val="3289393508"/>
                    </a:ext>
                  </a:extLst>
                </a:gridCol>
              </a:tblGrid>
              <a:tr h="447824">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ctr"/>
                      <a:r>
                        <a:rPr lang="fr-FR" dirty="0">
                          <a:solidFill>
                            <a:schemeClr val="tx1"/>
                          </a:solidFill>
                        </a:rPr>
                        <a:t>Simulation taux constants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683346809"/>
                  </a:ext>
                </a:extLst>
              </a:tr>
              <a:tr h="1296144">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b="0" dirty="0"/>
                        <a:t>Base prévisionnelle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b="0" dirty="0"/>
                        <a:t>Taux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b="0" dirty="0"/>
                        <a:t>Produit prévisionnel 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b="0" dirty="0"/>
                        <a:t>Ecarts produit prévisionnel 2022/2023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b="0" dirty="0"/>
                        <a:t>Ecart produit prévisionnel 2023/produit perçu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02331916"/>
                  </a:ext>
                </a:extLst>
              </a:tr>
              <a:tr h="556993">
                <a:tc>
                  <a:txBody>
                    <a:bodyPr/>
                    <a:lstStyle/>
                    <a:p>
                      <a:r>
                        <a:rPr lang="fr-FR" b="1" dirty="0"/>
                        <a:t>TH </a:t>
                      </a:r>
                      <a:r>
                        <a:rPr lang="fr-FR" b="1" dirty="0" err="1"/>
                        <a:t>Résid</a:t>
                      </a:r>
                      <a:r>
                        <a:rPr lang="fr-FR" b="1" dirty="0"/>
                        <a:t> sec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dirty="0"/>
                        <a:t>3 127 007€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dirty="0"/>
                        <a:t>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303 320€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4445389"/>
                  </a:ext>
                </a:extLst>
              </a:tr>
              <a:tr h="556993">
                <a:tc>
                  <a:txBody>
                    <a:bodyPr/>
                    <a:lstStyle/>
                    <a:p>
                      <a:r>
                        <a:rPr lang="fr-FR" b="1" dirty="0"/>
                        <a:t>TFB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dirty="0"/>
                        <a:t>23 171 000€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324 394€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46 676€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44 821€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8050084"/>
                  </a:ext>
                </a:extLst>
              </a:tr>
              <a:tr h="556993">
                <a:tc>
                  <a:txBody>
                    <a:bodyPr/>
                    <a:lstStyle/>
                    <a:p>
                      <a:r>
                        <a:rPr lang="fr-FR" b="1" dirty="0"/>
                        <a:t>TFNB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dirty="0"/>
                        <a:t>606 000€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dirty="0"/>
                        <a:t>5,81%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35 209€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2 086€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2 145€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3873756"/>
                  </a:ext>
                </a:extLst>
              </a:tr>
              <a:tr h="556993">
                <a:tc>
                  <a:txBody>
                    <a:bodyPr/>
                    <a:lstStyle/>
                    <a:p>
                      <a:r>
                        <a:rPr lang="fr-FR" b="1" dirty="0"/>
                        <a:t>CFE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dirty="0"/>
                        <a:t>8 234 720€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dirty="0"/>
                        <a:t>28,93%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2 382 304€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91 627€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92 959€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7547486"/>
                  </a:ext>
                </a:extLst>
              </a:tr>
              <a:tr h="556993">
                <a:tc>
                  <a:txBody>
                    <a:bodyPr/>
                    <a:lstStyle/>
                    <a:p>
                      <a:r>
                        <a:rPr lang="fr-FR" b="1" dirty="0"/>
                        <a:t>TEOM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fr-FR" dirty="0"/>
                        <a:t>19 426 218€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3 108 195€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203 348€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181 855€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088177"/>
                  </a:ext>
                </a:extLst>
              </a:tr>
              <a:tr h="556993">
                <a:tc>
                  <a:txBody>
                    <a:bodyPr/>
                    <a:lstStyle/>
                    <a:p>
                      <a:r>
                        <a:rPr lang="fr-FR" b="1"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a:solidFill>
                            <a:srgbClr val="C00000"/>
                          </a:solidFill>
                        </a:rPr>
                        <a:t>6 153 422€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a:solidFill>
                            <a:srgbClr val="C00000"/>
                          </a:solidFill>
                        </a:rPr>
                        <a:t>343 737€</a:t>
                      </a:r>
                    </a:p>
                    <a:p>
                      <a:pPr algn="ctr"/>
                      <a:r>
                        <a:rPr lang="fr-FR" sz="1600" b="1" dirty="0">
                          <a:solidFill>
                            <a:schemeClr val="tx1"/>
                          </a:solidFill>
                        </a:rPr>
                        <a:t>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b="1" dirty="0">
                          <a:solidFill>
                            <a:srgbClr val="C00000"/>
                          </a:solidFill>
                        </a:rPr>
                        <a:t>321 780€</a:t>
                      </a:r>
                    </a:p>
                    <a:p>
                      <a:pPr algn="ctr"/>
                      <a:r>
                        <a:rPr lang="fr-FR" sz="1600" b="1" dirty="0">
                          <a:solidFill>
                            <a:schemeClr val="tx1"/>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430443"/>
                  </a:ext>
                </a:extLst>
              </a:tr>
            </a:tbl>
          </a:graphicData>
        </a:graphic>
      </p:graphicFrame>
    </p:spTree>
    <p:extLst>
      <p:ext uri="{BB962C8B-B14F-4D97-AF65-F5344CB8AC3E}">
        <p14:creationId xmlns:p14="http://schemas.microsoft.com/office/powerpoint/2010/main" val="296239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601166" y="475378"/>
            <a:ext cx="7715250" cy="806879"/>
          </a:xfrm>
        </p:spPr>
        <p:txBody>
          <a:bodyPr/>
          <a:lstStyle/>
          <a:p>
            <a:r>
              <a:rPr lang="fr-FR" altLang="fr-FR" sz="3200" b="1" dirty="0">
                <a:solidFill>
                  <a:schemeClr val="tx1"/>
                </a:solidFill>
              </a:rPr>
              <a:t>ANALYSE DES RECETTES </a:t>
            </a:r>
          </a:p>
        </p:txBody>
      </p:sp>
      <p:sp>
        <p:nvSpPr>
          <p:cNvPr id="3" name="Espace réservé du contenu 2"/>
          <p:cNvSpPr>
            <a:spLocks noGrp="1"/>
          </p:cNvSpPr>
          <p:nvPr>
            <p:ph idx="1"/>
          </p:nvPr>
        </p:nvSpPr>
        <p:spPr>
          <a:xfrm>
            <a:off x="899467" y="2204864"/>
            <a:ext cx="7345065" cy="3456384"/>
          </a:xfrm>
        </p:spPr>
        <p:txBody>
          <a:bodyPr/>
          <a:lstStyle/>
          <a:p>
            <a:pPr>
              <a:buFont typeface="Wingdings" panose="05000000000000000000" pitchFamily="2" charset="2"/>
              <a:buChar char="§"/>
              <a:defRPr/>
            </a:pPr>
            <a:endParaRPr lang="fr-FR" sz="2800" b="1" dirty="0"/>
          </a:p>
          <a:p>
            <a:pPr>
              <a:buFont typeface="Wingdings" panose="05000000000000000000" pitchFamily="2" charset="2"/>
              <a:buChar char="§"/>
              <a:defRPr/>
            </a:pPr>
            <a:endParaRPr lang="fr-FR" sz="2800" b="1" dirty="0"/>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pic>
        <p:nvPicPr>
          <p:cNvPr id="5" name="Image 4">
            <a:extLst>
              <a:ext uri="{FF2B5EF4-FFF2-40B4-BE49-F238E27FC236}">
                <a16:creationId xmlns:a16="http://schemas.microsoft.com/office/drawing/2014/main" id="{506782CE-CADA-042C-62A2-3B8604787ABA}"/>
              </a:ext>
            </a:extLst>
          </p:cNvPr>
          <p:cNvPicPr>
            <a:picLocks noChangeAspect="1"/>
          </p:cNvPicPr>
          <p:nvPr/>
        </p:nvPicPr>
        <p:blipFill>
          <a:blip r:embed="rId2"/>
          <a:stretch>
            <a:fillRect/>
          </a:stretch>
        </p:blipFill>
        <p:spPr>
          <a:xfrm>
            <a:off x="0" y="1484784"/>
            <a:ext cx="9144000" cy="4104456"/>
          </a:xfrm>
          <a:prstGeom prst="rect">
            <a:avLst/>
          </a:prstGeom>
        </p:spPr>
      </p:pic>
    </p:spTree>
    <p:extLst>
      <p:ext uri="{BB962C8B-B14F-4D97-AF65-F5344CB8AC3E}">
        <p14:creationId xmlns:p14="http://schemas.microsoft.com/office/powerpoint/2010/main" val="3540459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566864" y="847214"/>
            <a:ext cx="7715250" cy="806879"/>
          </a:xfrm>
        </p:spPr>
        <p:txBody>
          <a:bodyPr/>
          <a:lstStyle/>
          <a:p>
            <a:r>
              <a:rPr lang="fr-FR" altLang="fr-FR" sz="3200" b="1" dirty="0">
                <a:solidFill>
                  <a:schemeClr val="tx1"/>
                </a:solidFill>
              </a:rPr>
              <a:t>ANALYSE DES RECETTES: suppression de la CVAE</a:t>
            </a:r>
            <a:br>
              <a:rPr lang="fr-FR" altLang="fr-FR" sz="3200" b="1" dirty="0">
                <a:solidFill>
                  <a:srgbClr val="7030A0"/>
                </a:solidFill>
              </a:rPr>
            </a:br>
            <a:endParaRPr lang="fr-FR" altLang="fr-FR" sz="3200" b="1" dirty="0">
              <a:solidFill>
                <a:srgbClr val="7030A0"/>
              </a:solidFill>
            </a:endParaRPr>
          </a:p>
        </p:txBody>
      </p:sp>
      <p:sp>
        <p:nvSpPr>
          <p:cNvPr id="3" name="Espace réservé du contenu 2"/>
          <p:cNvSpPr>
            <a:spLocks noGrp="1"/>
          </p:cNvSpPr>
          <p:nvPr>
            <p:ph idx="1"/>
          </p:nvPr>
        </p:nvSpPr>
        <p:spPr>
          <a:xfrm>
            <a:off x="899467" y="2204864"/>
            <a:ext cx="7345065" cy="3456384"/>
          </a:xfrm>
        </p:spPr>
        <p:txBody>
          <a:bodyPr/>
          <a:lstStyle/>
          <a:p>
            <a:pPr>
              <a:buFont typeface="Wingdings" panose="05000000000000000000" pitchFamily="2" charset="2"/>
              <a:buChar char="§"/>
              <a:defRPr/>
            </a:pPr>
            <a:endParaRPr lang="fr-FR" sz="2800" b="1" dirty="0"/>
          </a:p>
          <a:p>
            <a:pPr>
              <a:buFont typeface="Wingdings" panose="05000000000000000000" pitchFamily="2" charset="2"/>
              <a:buChar char="§"/>
              <a:defRPr/>
            </a:pPr>
            <a:endParaRPr lang="fr-FR" sz="2800" b="1" dirty="0"/>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51B21B83-6B8B-5779-A807-9F25284F7DE0}"/>
              </a:ext>
            </a:extLst>
          </p:cNvPr>
          <p:cNvSpPr txBox="1"/>
          <p:nvPr/>
        </p:nvSpPr>
        <p:spPr>
          <a:xfrm>
            <a:off x="215515" y="1654093"/>
            <a:ext cx="8712968" cy="4247317"/>
          </a:xfrm>
          <a:prstGeom prst="rect">
            <a:avLst/>
          </a:prstGeom>
          <a:noFill/>
        </p:spPr>
        <p:txBody>
          <a:bodyPr wrap="square">
            <a:spAutoFit/>
          </a:bodyPr>
          <a:lstStyle/>
          <a:p>
            <a:r>
              <a:rPr lang="fr-FR" sz="1800" dirty="0">
                <a:solidFill>
                  <a:srgbClr val="000000"/>
                </a:solidFill>
                <a:effectLst/>
                <a:latin typeface="Calibri" panose="020F0502020204030204" pitchFamily="34" charset="0"/>
                <a:ea typeface="Calibri" panose="020F0502020204030204" pitchFamily="34" charset="0"/>
              </a:rPr>
              <a:t>Disposition de la loi de finances : suppression de la cotisation sur la valeur ajoutée des entreprises (CVAE) sur deux ans (2023 et 2024).</a:t>
            </a:r>
          </a:p>
          <a:p>
            <a:r>
              <a:rPr lang="fr-FR" sz="1800" dirty="0">
                <a:solidFill>
                  <a:srgbClr val="000000"/>
                </a:solidFill>
                <a:effectLst/>
                <a:latin typeface="Calibri" panose="020F0502020204030204" pitchFamily="34" charset="0"/>
                <a:ea typeface="Calibri" panose="020F0502020204030204" pitchFamily="34" charset="0"/>
              </a:rPr>
              <a:t>Dès 2023,  la Communauté percevra une fraction de taxe sur la valeur ajoutée (TVA) permettant une compensation à l’euro près. </a:t>
            </a:r>
          </a:p>
          <a:p>
            <a:r>
              <a:rPr lang="fr-FR" sz="1800" dirty="0">
                <a:solidFill>
                  <a:srgbClr val="000000"/>
                </a:solidFill>
                <a:effectLst/>
                <a:latin typeface="Calibri" panose="020F0502020204030204" pitchFamily="34" charset="0"/>
                <a:ea typeface="Calibri" panose="020F0502020204030204" pitchFamily="34" charset="0"/>
              </a:rPr>
              <a:t>Ainsi, pour les collectivités bénéficiant en 2022 de recettes de CVAE, une compensation correspondant à la moyenne de leurs recettes de CVAE (produit, compensation d'exonération ainsi que les montants prélevés et versés au titre du fonds national de péréquation) des années 2020, 2021, 2022 et 2023 leur sera attribuée. </a:t>
            </a:r>
            <a:br>
              <a:rPr lang="fr-FR" sz="1800" dirty="0">
                <a:solidFill>
                  <a:srgbClr val="000000"/>
                </a:solidFill>
                <a:effectLst/>
                <a:latin typeface="Calibri" panose="020F0502020204030204" pitchFamily="34" charset="0"/>
                <a:ea typeface="Calibri" panose="020F0502020204030204" pitchFamily="34" charset="0"/>
              </a:rPr>
            </a:br>
            <a:r>
              <a:rPr lang="fr-FR" sz="1800" b="1" dirty="0">
                <a:solidFill>
                  <a:srgbClr val="000000"/>
                </a:solidFill>
                <a:effectLst/>
                <a:latin typeface="Calibri" panose="020F0502020204030204" pitchFamily="34" charset="0"/>
                <a:ea typeface="Calibri" panose="020F0502020204030204" pitchFamily="34" charset="0"/>
              </a:rPr>
              <a:t>Cette fraction de TVA sera divisée chaque année en deux parts : </a:t>
            </a:r>
          </a:p>
          <a:p>
            <a:pPr marL="342900" lvl="0" indent="-342900">
              <a:buSzPts val="1000"/>
              <a:buFont typeface="Symbol" panose="05050102010706020507" pitchFamily="18" charset="2"/>
              <a:buChar char=""/>
              <a:tabLst>
                <a:tab pos="457200" algn="l"/>
              </a:tabLst>
            </a:pPr>
            <a:r>
              <a:rPr lang="fr-FR" sz="1800" dirty="0">
                <a:solidFill>
                  <a:srgbClr val="000000"/>
                </a:solidFill>
                <a:effectLst/>
                <a:latin typeface="Calibri" panose="020F0502020204030204" pitchFamily="34" charset="0"/>
                <a:ea typeface="Times New Roman" panose="02020603050405020304" pitchFamily="18" charset="0"/>
              </a:rPr>
              <a:t>une part fixe correspondant à la moyenne des recettes de CVAE des années 2020, 2021, 2022 et 2023,</a:t>
            </a:r>
            <a:endParaRPr lang="fr-FR" sz="1800" dirty="0">
              <a:solidFill>
                <a:srgbClr val="00000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fr-FR" sz="1800" dirty="0">
                <a:solidFill>
                  <a:srgbClr val="000000"/>
                </a:solidFill>
                <a:effectLst/>
                <a:latin typeface="Calibri" panose="020F0502020204030204" pitchFamily="34" charset="0"/>
                <a:ea typeface="Times New Roman" panose="02020603050405020304" pitchFamily="18" charset="0"/>
              </a:rPr>
              <a:t>puis une part correspondant à la dynamique, si elle est positive, de la fraction de TVA calculée au niveau national. Cette fraction sera affectée à un fonds national d’attractivité économique des territoires, dont les modalités de répartition seront arrêtées par décret. </a:t>
            </a:r>
            <a:endParaRPr lang="fr-FR" sz="1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96193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601166" y="475378"/>
            <a:ext cx="7715250" cy="806879"/>
          </a:xfrm>
        </p:spPr>
        <p:txBody>
          <a:bodyPr/>
          <a:lstStyle/>
          <a:p>
            <a:r>
              <a:rPr lang="fr-FR" altLang="fr-FR" sz="3200" b="1" dirty="0">
                <a:solidFill>
                  <a:schemeClr val="tx1"/>
                </a:solidFill>
              </a:rPr>
              <a:t>ANALYSE DES RECETTES </a:t>
            </a:r>
          </a:p>
        </p:txBody>
      </p:sp>
      <p:sp>
        <p:nvSpPr>
          <p:cNvPr id="3" name="Espace réservé du contenu 2"/>
          <p:cNvSpPr>
            <a:spLocks noGrp="1"/>
          </p:cNvSpPr>
          <p:nvPr>
            <p:ph idx="1"/>
          </p:nvPr>
        </p:nvSpPr>
        <p:spPr>
          <a:xfrm>
            <a:off x="899467" y="2204864"/>
            <a:ext cx="7345065" cy="3456384"/>
          </a:xfrm>
        </p:spPr>
        <p:txBody>
          <a:bodyPr/>
          <a:lstStyle/>
          <a:p>
            <a:pPr>
              <a:buFont typeface="Wingdings" panose="05000000000000000000" pitchFamily="2" charset="2"/>
              <a:buChar char="§"/>
              <a:defRPr/>
            </a:pPr>
            <a:endParaRPr lang="fr-FR" sz="2800" b="1" dirty="0"/>
          </a:p>
          <a:p>
            <a:pPr>
              <a:buFont typeface="Wingdings" panose="05000000000000000000" pitchFamily="2" charset="2"/>
              <a:buChar char="§"/>
              <a:defRPr/>
            </a:pPr>
            <a:endParaRPr lang="fr-FR" sz="2800" b="1" dirty="0"/>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pic>
        <p:nvPicPr>
          <p:cNvPr id="5" name="Image 4">
            <a:extLst>
              <a:ext uri="{FF2B5EF4-FFF2-40B4-BE49-F238E27FC236}">
                <a16:creationId xmlns:a16="http://schemas.microsoft.com/office/drawing/2014/main" id="{FBC16ADE-375E-B3C6-D30A-A11077A29F12}"/>
              </a:ext>
            </a:extLst>
          </p:cNvPr>
          <p:cNvPicPr>
            <a:picLocks noChangeAspect="1"/>
          </p:cNvPicPr>
          <p:nvPr/>
        </p:nvPicPr>
        <p:blipFill>
          <a:blip r:embed="rId2"/>
          <a:stretch>
            <a:fillRect/>
          </a:stretch>
        </p:blipFill>
        <p:spPr>
          <a:xfrm>
            <a:off x="0" y="1988840"/>
            <a:ext cx="9144000" cy="2468385"/>
          </a:xfrm>
          <a:prstGeom prst="rect">
            <a:avLst/>
          </a:prstGeom>
        </p:spPr>
      </p:pic>
    </p:spTree>
    <p:extLst>
      <p:ext uri="{BB962C8B-B14F-4D97-AF65-F5344CB8AC3E}">
        <p14:creationId xmlns:p14="http://schemas.microsoft.com/office/powerpoint/2010/main" val="901852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601166" y="475378"/>
            <a:ext cx="7715250" cy="806879"/>
          </a:xfrm>
        </p:spPr>
        <p:txBody>
          <a:bodyPr/>
          <a:lstStyle/>
          <a:p>
            <a:r>
              <a:rPr lang="fr-FR" altLang="fr-FR" sz="3200" b="1" dirty="0">
                <a:solidFill>
                  <a:schemeClr val="tx1"/>
                </a:solidFill>
              </a:rPr>
              <a:t>ANALYSE DES RECETTES</a:t>
            </a:r>
          </a:p>
        </p:txBody>
      </p:sp>
      <p:sp>
        <p:nvSpPr>
          <p:cNvPr id="3" name="Espace réservé du contenu 2"/>
          <p:cNvSpPr>
            <a:spLocks noGrp="1"/>
          </p:cNvSpPr>
          <p:nvPr>
            <p:ph idx="1"/>
          </p:nvPr>
        </p:nvSpPr>
        <p:spPr>
          <a:xfrm>
            <a:off x="601166" y="1196752"/>
            <a:ext cx="8147298" cy="3456384"/>
          </a:xfrm>
        </p:spPr>
        <p:txBody>
          <a:bodyPr/>
          <a:lstStyle/>
          <a:p>
            <a:pPr marL="0" indent="0">
              <a:buNone/>
              <a:defRPr/>
            </a:pPr>
            <a:r>
              <a:rPr lang="fr-FR" sz="2800" b="1" u="sng" dirty="0"/>
              <a:t>Chapitre 74</a:t>
            </a:r>
            <a:r>
              <a:rPr lang="fr-FR" sz="2800" b="1" dirty="0"/>
              <a:t>: </a:t>
            </a:r>
            <a:r>
              <a:rPr lang="fr-FR" sz="2800" dirty="0"/>
              <a:t>CA 2022: 1 793 459,22€</a:t>
            </a:r>
          </a:p>
          <a:p>
            <a:pPr marL="0" indent="0">
              <a:buNone/>
              <a:defRPr/>
            </a:pPr>
            <a:r>
              <a:rPr lang="fr-FR" sz="2800" dirty="0"/>
              <a:t>		BP 2023: 2 184 278,80€</a:t>
            </a:r>
          </a:p>
          <a:p>
            <a:pPr marL="0" indent="0">
              <a:buNone/>
              <a:defRPr/>
            </a:pPr>
            <a:r>
              <a:rPr lang="fr-FR" sz="2000" b="1" dirty="0"/>
              <a:t>	</a:t>
            </a:r>
          </a:p>
          <a:p>
            <a:pPr marL="0" indent="0">
              <a:buNone/>
              <a:defRPr/>
            </a:pPr>
            <a:r>
              <a:rPr lang="fr-FR" sz="2800" u="sng" dirty="0"/>
              <a:t>RECETTES NON EXHAUSTIVES CHAP 74:</a:t>
            </a:r>
          </a:p>
          <a:p>
            <a:pPr>
              <a:buFont typeface="Wingdings" panose="05000000000000000000" pitchFamily="2" charset="2"/>
              <a:buChar char="v"/>
              <a:defRPr/>
            </a:pPr>
            <a:r>
              <a:rPr lang="fr-FR" sz="2800" b="1" dirty="0">
                <a:solidFill>
                  <a:srgbClr val="F5960B"/>
                </a:solidFill>
              </a:rPr>
              <a:t>CULTURE: </a:t>
            </a:r>
          </a:p>
          <a:p>
            <a:pPr>
              <a:defRPr/>
            </a:pPr>
            <a:r>
              <a:rPr lang="fr-FR" sz="2800" b="1" dirty="0"/>
              <a:t>Subventions DRAC: </a:t>
            </a:r>
            <a:r>
              <a:rPr lang="fr-FR" sz="2800" dirty="0"/>
              <a:t>20 000€ par an</a:t>
            </a:r>
          </a:p>
          <a:p>
            <a:pPr>
              <a:defRPr/>
            </a:pPr>
            <a:r>
              <a:rPr lang="fr-FR" sz="2800" b="1" dirty="0"/>
              <a:t>Subventions Département: </a:t>
            </a:r>
            <a:r>
              <a:rPr lang="fr-FR" sz="2800" dirty="0"/>
              <a:t>28 000€ en 2022 et 20 000€ en 2023</a:t>
            </a:r>
          </a:p>
          <a:p>
            <a:pPr>
              <a:defRPr/>
            </a:pPr>
            <a:r>
              <a:rPr lang="fr-FR" sz="2800" b="1" dirty="0"/>
              <a:t>Subventions Région: </a:t>
            </a:r>
            <a:r>
              <a:rPr lang="fr-FR" sz="2800" dirty="0"/>
              <a:t>5000€ par an</a:t>
            </a:r>
          </a:p>
          <a:p>
            <a:pPr marL="0" indent="0">
              <a:buNone/>
              <a:defRPr/>
            </a:pPr>
            <a:endParaRPr lang="fr-FR" sz="1600" b="1" dirty="0"/>
          </a:p>
          <a:p>
            <a:pPr>
              <a:buFont typeface="Wingdings" panose="05000000000000000000" pitchFamily="2" charset="2"/>
              <a:buChar char="v"/>
              <a:defRPr/>
            </a:pPr>
            <a:r>
              <a:rPr lang="fr-FR" sz="2800" b="1" dirty="0">
                <a:solidFill>
                  <a:srgbClr val="00B0F0"/>
                </a:solidFill>
              </a:rPr>
              <a:t>	Actions sociales</a:t>
            </a:r>
            <a:r>
              <a:rPr lang="fr-FR" sz="2800" b="1" dirty="0"/>
              <a:t>: </a:t>
            </a:r>
            <a:r>
              <a:rPr lang="fr-FR" sz="2800" dirty="0"/>
              <a:t>60 000€ par an de </a:t>
            </a:r>
            <a:r>
              <a:rPr lang="fr-FR" sz="2800" b="1" dirty="0"/>
              <a:t>l’ETAT</a:t>
            </a:r>
          </a:p>
          <a:p>
            <a:pPr marL="0" indent="0">
              <a:buNone/>
              <a:defRPr/>
            </a:pPr>
            <a:endParaRPr lang="fr-FR" sz="2800" b="1" dirty="0"/>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964269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601166" y="475378"/>
            <a:ext cx="7715250" cy="806879"/>
          </a:xfrm>
        </p:spPr>
        <p:txBody>
          <a:bodyPr/>
          <a:lstStyle/>
          <a:p>
            <a:r>
              <a:rPr lang="fr-FR" altLang="fr-FR" sz="3200" b="1" dirty="0">
                <a:solidFill>
                  <a:schemeClr val="tx1"/>
                </a:solidFill>
              </a:rPr>
              <a:t>ANALYSE DES RECETTES</a:t>
            </a:r>
          </a:p>
        </p:txBody>
      </p:sp>
      <p:sp>
        <p:nvSpPr>
          <p:cNvPr id="3" name="Espace réservé du contenu 2"/>
          <p:cNvSpPr>
            <a:spLocks noGrp="1"/>
          </p:cNvSpPr>
          <p:nvPr>
            <p:ph idx="1"/>
          </p:nvPr>
        </p:nvSpPr>
        <p:spPr>
          <a:xfrm>
            <a:off x="755576" y="1556792"/>
            <a:ext cx="8147298" cy="3456384"/>
          </a:xfrm>
        </p:spPr>
        <p:txBody>
          <a:bodyPr/>
          <a:lstStyle/>
          <a:p>
            <a:pPr marL="0" indent="0">
              <a:buNone/>
              <a:defRPr/>
            </a:pPr>
            <a:r>
              <a:rPr lang="fr-FR" sz="2800" b="1" u="sng" dirty="0"/>
              <a:t>Chapitre 74</a:t>
            </a:r>
            <a:r>
              <a:rPr lang="fr-FR" sz="2800" b="1" dirty="0"/>
              <a:t>: CA 2022/BP 2023 par pôle</a:t>
            </a:r>
          </a:p>
          <a:p>
            <a:pPr marL="0" indent="0">
              <a:buNone/>
              <a:defRPr/>
            </a:pPr>
            <a:r>
              <a:rPr lang="fr-FR" sz="1200" b="1" dirty="0"/>
              <a:t> </a:t>
            </a:r>
          </a:p>
          <a:p>
            <a:pPr>
              <a:buFont typeface="Wingdings" panose="05000000000000000000" pitchFamily="2" charset="2"/>
              <a:buChar char="v"/>
              <a:defRPr/>
            </a:pPr>
            <a:r>
              <a:rPr lang="fr-FR" sz="2400" b="1" dirty="0">
                <a:solidFill>
                  <a:srgbClr val="00B050"/>
                </a:solidFill>
              </a:rPr>
              <a:t>Habitat: </a:t>
            </a:r>
          </a:p>
          <a:p>
            <a:pPr marL="0" indent="0">
              <a:buNone/>
              <a:defRPr/>
            </a:pPr>
            <a:r>
              <a:rPr lang="fr-FR" sz="2400" b="1" dirty="0"/>
              <a:t>2022: </a:t>
            </a:r>
            <a:r>
              <a:rPr lang="fr-FR" sz="2400" dirty="0"/>
              <a:t>45 916 € ANAH (Etude OPAH / Habitat indigne)</a:t>
            </a:r>
          </a:p>
          <a:p>
            <a:pPr marL="0" indent="0">
              <a:buNone/>
              <a:defRPr/>
            </a:pPr>
            <a:r>
              <a:rPr lang="fr-FR" sz="2400" b="1" dirty="0"/>
              <a:t>2023: </a:t>
            </a:r>
            <a:r>
              <a:rPr lang="fr-FR" sz="2400" dirty="0"/>
              <a:t>111 762€ (OPAH/ habitat indigne / OLHAF)</a:t>
            </a:r>
          </a:p>
          <a:p>
            <a:pPr marL="0" indent="0">
              <a:buNone/>
              <a:defRPr/>
            </a:pPr>
            <a:r>
              <a:rPr lang="fr-FR" sz="2400" dirty="0"/>
              <a:t>+ participation communes: 18 517€</a:t>
            </a:r>
          </a:p>
          <a:p>
            <a:pPr marL="0" indent="0">
              <a:buNone/>
              <a:defRPr/>
            </a:pPr>
            <a:endParaRPr lang="fr-FR" sz="2400" dirty="0"/>
          </a:p>
          <a:p>
            <a:pPr>
              <a:buFont typeface="Wingdings" panose="05000000000000000000" pitchFamily="2" charset="2"/>
              <a:buChar char="v"/>
              <a:defRPr/>
            </a:pPr>
            <a:r>
              <a:rPr lang="fr-FR" sz="2400" b="1" dirty="0">
                <a:solidFill>
                  <a:srgbClr val="00B050"/>
                </a:solidFill>
              </a:rPr>
              <a:t>PVD</a:t>
            </a:r>
            <a:r>
              <a:rPr lang="fr-FR" sz="2400" dirty="0">
                <a:solidFill>
                  <a:srgbClr val="00B050"/>
                </a:solidFill>
              </a:rPr>
              <a:t>: </a:t>
            </a:r>
            <a:r>
              <a:rPr lang="fr-FR" sz="2400" dirty="0"/>
              <a:t>33 750€ (ANAH et banque des territoires) pour les 2 années</a:t>
            </a:r>
          </a:p>
          <a:p>
            <a:pPr marL="0" indent="0">
              <a:buNone/>
              <a:defRPr/>
            </a:pPr>
            <a:r>
              <a:rPr lang="fr-FR" sz="2400" dirty="0"/>
              <a:t> </a:t>
            </a:r>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26687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601166" y="475378"/>
            <a:ext cx="7715250" cy="806879"/>
          </a:xfrm>
        </p:spPr>
        <p:txBody>
          <a:bodyPr/>
          <a:lstStyle/>
          <a:p>
            <a:r>
              <a:rPr lang="fr-FR" altLang="fr-FR" sz="3200" b="1" dirty="0">
                <a:solidFill>
                  <a:schemeClr val="tx1"/>
                </a:solidFill>
              </a:rPr>
              <a:t>ANALYSE DES RECETTES</a:t>
            </a:r>
          </a:p>
        </p:txBody>
      </p:sp>
      <p:sp>
        <p:nvSpPr>
          <p:cNvPr id="3" name="Espace réservé du contenu 2"/>
          <p:cNvSpPr>
            <a:spLocks noGrp="1"/>
          </p:cNvSpPr>
          <p:nvPr>
            <p:ph idx="1"/>
          </p:nvPr>
        </p:nvSpPr>
        <p:spPr>
          <a:xfrm>
            <a:off x="323528" y="1196752"/>
            <a:ext cx="8712968" cy="3456384"/>
          </a:xfrm>
        </p:spPr>
        <p:txBody>
          <a:bodyPr/>
          <a:lstStyle/>
          <a:p>
            <a:pPr marL="0" indent="0">
              <a:buNone/>
              <a:defRPr/>
            </a:pPr>
            <a:r>
              <a:rPr lang="fr-FR" sz="2800" b="1" u="sng" dirty="0"/>
              <a:t>Chapitre 74</a:t>
            </a:r>
            <a:r>
              <a:rPr lang="fr-FR" sz="2800" b="1" dirty="0"/>
              <a:t>: CA 2022/BP 2023 par pôle</a:t>
            </a:r>
          </a:p>
          <a:p>
            <a:pPr marL="0" indent="0">
              <a:buNone/>
              <a:defRPr/>
            </a:pPr>
            <a:endParaRPr lang="fr-FR" sz="1200" b="1" dirty="0"/>
          </a:p>
          <a:p>
            <a:pPr>
              <a:buFont typeface="Wingdings" panose="05000000000000000000" pitchFamily="2" charset="2"/>
              <a:buChar char="v"/>
              <a:defRPr/>
            </a:pPr>
            <a:r>
              <a:rPr lang="fr-FR" sz="2800" b="1" dirty="0">
                <a:solidFill>
                  <a:srgbClr val="7030A0"/>
                </a:solidFill>
              </a:rPr>
              <a:t>Petite enfance / enfance / jeunesse: </a:t>
            </a:r>
          </a:p>
          <a:p>
            <a:pPr marL="0" indent="0">
              <a:buNone/>
              <a:defRPr/>
            </a:pPr>
            <a:r>
              <a:rPr lang="fr-FR" sz="2800" b="1" dirty="0"/>
              <a:t>Région: </a:t>
            </a:r>
            <a:r>
              <a:rPr lang="fr-FR" sz="2800" dirty="0"/>
              <a:t>13 000€ (PEDT) en 2023</a:t>
            </a:r>
          </a:p>
          <a:p>
            <a:pPr marL="0" indent="0">
              <a:buNone/>
              <a:defRPr/>
            </a:pPr>
            <a:r>
              <a:rPr lang="fr-FR" sz="2800" b="1" dirty="0"/>
              <a:t>CAF: 	 </a:t>
            </a:r>
            <a:r>
              <a:rPr lang="fr-FR" sz="2800" dirty="0"/>
              <a:t>397 657,52€ en 2022</a:t>
            </a:r>
          </a:p>
          <a:p>
            <a:pPr marL="0" indent="0">
              <a:buNone/>
              <a:defRPr/>
            </a:pPr>
            <a:r>
              <a:rPr lang="fr-FR" sz="2800" dirty="0"/>
              <a:t>	207 236,80€ + </a:t>
            </a:r>
            <a:r>
              <a:rPr lang="fr-FR" sz="2800" dirty="0">
                <a:solidFill>
                  <a:srgbClr val="FF0000"/>
                </a:solidFill>
              </a:rPr>
              <a:t>364 613€ en 2023 </a:t>
            </a:r>
            <a:r>
              <a:rPr lang="fr-FR" sz="1800" dirty="0">
                <a:solidFill>
                  <a:srgbClr val="FF0000"/>
                </a:solidFill>
              </a:rPr>
              <a:t>(contrat enfance jeunesse 2022)</a:t>
            </a:r>
          </a:p>
          <a:p>
            <a:pPr marL="0" indent="0">
              <a:buNone/>
              <a:defRPr/>
            </a:pPr>
            <a:endParaRPr lang="fr-FR" sz="1800" b="1" dirty="0"/>
          </a:p>
          <a:p>
            <a:pPr>
              <a:buFont typeface="Wingdings" panose="05000000000000000000" pitchFamily="2" charset="2"/>
              <a:buChar char="v"/>
              <a:defRPr/>
            </a:pPr>
            <a:r>
              <a:rPr lang="fr-FR" sz="2800" b="1" dirty="0">
                <a:solidFill>
                  <a:schemeClr val="accent6"/>
                </a:solidFill>
              </a:rPr>
              <a:t>GENERAL: </a:t>
            </a:r>
          </a:p>
          <a:p>
            <a:pPr>
              <a:defRPr/>
            </a:pPr>
            <a:r>
              <a:rPr lang="fr-FR" sz="2800" b="1" dirty="0"/>
              <a:t>Dotation forfaitaire: </a:t>
            </a:r>
            <a:r>
              <a:rPr lang="fr-FR" sz="2800" dirty="0"/>
              <a:t>172 800€ pour les 2 années</a:t>
            </a:r>
          </a:p>
          <a:p>
            <a:pPr>
              <a:defRPr/>
            </a:pPr>
            <a:r>
              <a:rPr lang="fr-FR" sz="2800" b="1" dirty="0"/>
              <a:t>Dotation de compensation: </a:t>
            </a:r>
            <a:r>
              <a:rPr lang="fr-FR" sz="2800" dirty="0"/>
              <a:t>520 726€ pour les 2 				années</a:t>
            </a:r>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659645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ous-titre 1"/>
          <p:cNvSpPr>
            <a:spLocks noGrp="1"/>
          </p:cNvSpPr>
          <p:nvPr>
            <p:ph type="subTitle" idx="1"/>
          </p:nvPr>
        </p:nvSpPr>
        <p:spPr>
          <a:xfrm>
            <a:off x="1371600" y="2636912"/>
            <a:ext cx="6400800" cy="1752600"/>
          </a:xfrm>
        </p:spPr>
        <p:txBody>
          <a:bodyPr/>
          <a:lstStyle/>
          <a:p>
            <a:r>
              <a:rPr lang="fr-FR" altLang="fr-FR" b="1" dirty="0"/>
              <a:t>Compte administratif 2022</a:t>
            </a:r>
          </a:p>
        </p:txBody>
      </p:sp>
      <p:sp>
        <p:nvSpPr>
          <p:cNvPr id="3" name="Rectangle 2">
            <a:extLst>
              <a:ext uri="{FF2B5EF4-FFF2-40B4-BE49-F238E27FC236}">
                <a16:creationId xmlns:a16="http://schemas.microsoft.com/office/drawing/2014/main" id="{9F19099D-1699-4F05-A525-A7300AB02FBD}"/>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601166" y="475378"/>
            <a:ext cx="7715250" cy="806879"/>
          </a:xfrm>
        </p:spPr>
        <p:txBody>
          <a:bodyPr/>
          <a:lstStyle/>
          <a:p>
            <a:r>
              <a:rPr lang="fr-FR" altLang="fr-FR" sz="3200" b="1" dirty="0">
                <a:solidFill>
                  <a:schemeClr val="tx1"/>
                </a:solidFill>
              </a:rPr>
              <a:t>ANALYSE DES RECETTES</a:t>
            </a:r>
          </a:p>
        </p:txBody>
      </p:sp>
      <p:sp>
        <p:nvSpPr>
          <p:cNvPr id="3" name="Espace réservé du contenu 2"/>
          <p:cNvSpPr>
            <a:spLocks noGrp="1"/>
          </p:cNvSpPr>
          <p:nvPr>
            <p:ph idx="1"/>
          </p:nvPr>
        </p:nvSpPr>
        <p:spPr>
          <a:xfrm>
            <a:off x="601166" y="1196752"/>
            <a:ext cx="8542834" cy="3456384"/>
          </a:xfrm>
        </p:spPr>
        <p:txBody>
          <a:bodyPr/>
          <a:lstStyle/>
          <a:p>
            <a:pPr marL="0" indent="0">
              <a:buNone/>
              <a:defRPr/>
            </a:pPr>
            <a:r>
              <a:rPr lang="fr-FR" sz="2800" b="1" u="sng" dirty="0"/>
              <a:t>Chapitre 70</a:t>
            </a:r>
            <a:r>
              <a:rPr lang="fr-FR" sz="2800" b="1" dirty="0"/>
              <a:t>: CA 2022/BP 2023 par pôle</a:t>
            </a:r>
          </a:p>
          <a:p>
            <a:pPr marL="0" indent="0">
              <a:buNone/>
              <a:defRPr/>
            </a:pPr>
            <a:r>
              <a:rPr lang="fr-FR" sz="2800" b="1" dirty="0"/>
              <a:t>		CA 2022: 630 148,23€</a:t>
            </a:r>
          </a:p>
          <a:p>
            <a:pPr marL="0" indent="0">
              <a:buNone/>
              <a:defRPr/>
            </a:pPr>
            <a:r>
              <a:rPr lang="fr-FR" sz="2800" b="1" dirty="0"/>
              <a:t>		BP 2023: 685 980€</a:t>
            </a:r>
          </a:p>
          <a:p>
            <a:pPr marL="0" indent="0">
              <a:buNone/>
              <a:defRPr/>
            </a:pPr>
            <a:endParaRPr lang="fr-FR" sz="2800" b="1" dirty="0"/>
          </a:p>
          <a:p>
            <a:pPr marL="0" indent="0">
              <a:buNone/>
              <a:defRPr/>
            </a:pPr>
            <a:r>
              <a:rPr lang="fr-FR" sz="2800" b="1" dirty="0"/>
              <a:t>Changements notables (non exhaustif):</a:t>
            </a:r>
          </a:p>
          <a:p>
            <a:pPr>
              <a:buFont typeface="Wingdings" panose="05000000000000000000" pitchFamily="2" charset="2"/>
              <a:buChar char="Ø"/>
              <a:defRPr/>
            </a:pPr>
            <a:r>
              <a:rPr lang="fr-FR" sz="2800" dirty="0"/>
              <a:t>Remboursement des charges de personnel entre budgets: +1 ETP sur le budget assainissement</a:t>
            </a:r>
          </a:p>
          <a:p>
            <a:pPr marL="0" indent="0">
              <a:buNone/>
              <a:defRPr/>
            </a:pPr>
            <a:endParaRPr lang="fr-FR" sz="1100" dirty="0"/>
          </a:p>
          <a:p>
            <a:pPr>
              <a:buFont typeface="Wingdings" panose="05000000000000000000" pitchFamily="2" charset="2"/>
              <a:buChar char="Ø"/>
              <a:defRPr/>
            </a:pPr>
            <a:r>
              <a:rPr lang="fr-FR" sz="2800" dirty="0"/>
              <a:t>Inscriptions école de musique: +15 000€ + Intervention en milieu scolaire: + 6800€</a:t>
            </a:r>
          </a:p>
          <a:p>
            <a:pPr marL="0" indent="0">
              <a:buNone/>
              <a:defRPr/>
            </a:pPr>
            <a:endParaRPr lang="fr-FR" sz="2800" b="1" dirty="0"/>
          </a:p>
          <a:p>
            <a:pPr marL="0" indent="0">
              <a:buNone/>
              <a:defRPr/>
            </a:pPr>
            <a:endParaRPr lang="fr-FR" sz="2800" b="1" dirty="0"/>
          </a:p>
          <a:p>
            <a:pPr marL="0" indent="0">
              <a:buNone/>
              <a:defRPr/>
            </a:pPr>
            <a:endParaRPr lang="fr-FR" sz="1200" b="1" dirty="0"/>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812964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601166" y="475378"/>
            <a:ext cx="7715250" cy="806879"/>
          </a:xfrm>
        </p:spPr>
        <p:txBody>
          <a:bodyPr/>
          <a:lstStyle/>
          <a:p>
            <a:r>
              <a:rPr lang="fr-FR" altLang="fr-FR" sz="3200" b="1" dirty="0">
                <a:solidFill>
                  <a:schemeClr val="tx1"/>
                </a:solidFill>
              </a:rPr>
              <a:t>AUTOFINANCEMENT</a:t>
            </a:r>
          </a:p>
        </p:txBody>
      </p:sp>
      <p:sp>
        <p:nvSpPr>
          <p:cNvPr id="3" name="Espace réservé du contenu 2"/>
          <p:cNvSpPr>
            <a:spLocks noGrp="1"/>
          </p:cNvSpPr>
          <p:nvPr>
            <p:ph idx="1"/>
          </p:nvPr>
        </p:nvSpPr>
        <p:spPr>
          <a:xfrm>
            <a:off x="899467" y="2204864"/>
            <a:ext cx="7345065" cy="3456384"/>
          </a:xfrm>
        </p:spPr>
        <p:txBody>
          <a:bodyPr/>
          <a:lstStyle/>
          <a:p>
            <a:pPr>
              <a:buFont typeface="Wingdings" panose="05000000000000000000" pitchFamily="2" charset="2"/>
              <a:buChar char="§"/>
              <a:defRPr/>
            </a:pPr>
            <a:endParaRPr lang="fr-FR" sz="2800" b="1" dirty="0"/>
          </a:p>
          <a:p>
            <a:pPr>
              <a:buFont typeface="Wingdings" panose="05000000000000000000" pitchFamily="2" charset="2"/>
              <a:buChar char="§"/>
              <a:defRPr/>
            </a:pPr>
            <a:endParaRPr lang="fr-FR" sz="2800" b="1" dirty="0"/>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graphicFrame>
        <p:nvGraphicFramePr>
          <p:cNvPr id="6" name="Graphique 5">
            <a:extLst>
              <a:ext uri="{FF2B5EF4-FFF2-40B4-BE49-F238E27FC236}">
                <a16:creationId xmlns:a16="http://schemas.microsoft.com/office/drawing/2014/main" id="{00000000-0008-0000-0200-000005000000}"/>
              </a:ext>
            </a:extLst>
          </p:cNvPr>
          <p:cNvGraphicFramePr>
            <a:graphicFrameLocks/>
          </p:cNvGraphicFramePr>
          <p:nvPr>
            <p:extLst>
              <p:ext uri="{D42A27DB-BD31-4B8C-83A1-F6EECF244321}">
                <p14:modId xmlns:p14="http://schemas.microsoft.com/office/powerpoint/2010/main" val="2506427704"/>
              </p:ext>
            </p:extLst>
          </p:nvPr>
        </p:nvGraphicFramePr>
        <p:xfrm>
          <a:off x="323529" y="1227772"/>
          <a:ext cx="8280920" cy="4721508"/>
        </p:xfrm>
        <a:graphic>
          <a:graphicData uri="http://schemas.openxmlformats.org/drawingml/2006/chart">
            <c:chart xmlns:c="http://schemas.openxmlformats.org/drawingml/2006/chart" xmlns:r="http://schemas.openxmlformats.org/officeDocument/2006/relationships" r:id="rId2"/>
          </a:graphicData>
        </a:graphic>
      </p:graphicFrame>
      <p:sp>
        <p:nvSpPr>
          <p:cNvPr id="7" name="ZoneTexte 6">
            <a:extLst>
              <a:ext uri="{FF2B5EF4-FFF2-40B4-BE49-F238E27FC236}">
                <a16:creationId xmlns:a16="http://schemas.microsoft.com/office/drawing/2014/main" id="{C80AB120-D065-1BAE-604A-1CC7392AC05C}"/>
              </a:ext>
            </a:extLst>
          </p:cNvPr>
          <p:cNvSpPr txBox="1"/>
          <p:nvPr/>
        </p:nvSpPr>
        <p:spPr>
          <a:xfrm>
            <a:off x="2051720" y="6165304"/>
            <a:ext cx="6552728" cy="369332"/>
          </a:xfrm>
          <a:prstGeom prst="rect">
            <a:avLst/>
          </a:prstGeom>
          <a:noFill/>
        </p:spPr>
        <p:txBody>
          <a:bodyPr wrap="square" rtlCol="0">
            <a:spAutoFit/>
          </a:bodyPr>
          <a:lstStyle/>
          <a:p>
            <a:r>
              <a:rPr lang="fr-FR" b="1" dirty="0"/>
              <a:t>Taux d’épargne prévu BP 2022: 3% or il atteint 12% </a:t>
            </a:r>
          </a:p>
        </p:txBody>
      </p:sp>
    </p:spTree>
    <p:extLst>
      <p:ext uri="{BB962C8B-B14F-4D97-AF65-F5344CB8AC3E}">
        <p14:creationId xmlns:p14="http://schemas.microsoft.com/office/powerpoint/2010/main" val="3586764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550925" y="674132"/>
            <a:ext cx="7715200" cy="1143000"/>
          </a:xfrm>
        </p:spPr>
        <p:txBody>
          <a:bodyPr/>
          <a:lstStyle/>
          <a:p>
            <a:r>
              <a:rPr lang="fr-FR" altLang="fr-FR" sz="3200" b="1" dirty="0"/>
              <a:t>Dépenses de fonctionnement BP 2023:</a:t>
            </a:r>
            <a:br>
              <a:rPr lang="fr-FR" altLang="fr-FR" b="1" dirty="0"/>
            </a:br>
            <a:endParaRPr lang="fr-FR" altLang="fr-FR" b="1" dirty="0"/>
          </a:p>
        </p:txBody>
      </p:sp>
      <p:sp>
        <p:nvSpPr>
          <p:cNvPr id="7" name="Espace réservé du contenu 6">
            <a:extLst>
              <a:ext uri="{FF2B5EF4-FFF2-40B4-BE49-F238E27FC236}">
                <a16:creationId xmlns:a16="http://schemas.microsoft.com/office/drawing/2014/main" id="{76B8D457-9635-C693-B012-0482181E8110}"/>
              </a:ext>
            </a:extLst>
          </p:cNvPr>
          <p:cNvSpPr>
            <a:spLocks noGrp="1"/>
          </p:cNvSpPr>
          <p:nvPr>
            <p:ph idx="1"/>
          </p:nvPr>
        </p:nvSpPr>
        <p:spPr>
          <a:xfrm>
            <a:off x="683568" y="1412776"/>
            <a:ext cx="8280920" cy="4525963"/>
          </a:xfrm>
        </p:spPr>
        <p:txBody>
          <a:bodyPr/>
          <a:lstStyle/>
          <a:p>
            <a:r>
              <a:rPr lang="fr-FR" sz="2800" u="sng" dirty="0"/>
              <a:t>Charges à caractère général</a:t>
            </a:r>
            <a:r>
              <a:rPr lang="fr-FR" sz="2800" dirty="0"/>
              <a:t>: </a:t>
            </a:r>
            <a:r>
              <a:rPr lang="fr-FR" sz="2800" b="1" dirty="0"/>
              <a:t>4 475 095€ BP 2023</a:t>
            </a:r>
            <a:endParaRPr lang="fr-FR" sz="2400" dirty="0"/>
          </a:p>
          <a:p>
            <a:pPr marL="0" indent="0">
              <a:buNone/>
            </a:pPr>
            <a:endParaRPr lang="fr-FR" sz="1400" dirty="0"/>
          </a:p>
          <a:p>
            <a:pPr marL="0" indent="0">
              <a:buNone/>
            </a:pPr>
            <a:r>
              <a:rPr lang="fr-FR" sz="2800" b="1" dirty="0"/>
              <a:t>Principales évolutions non exhaustives 2022-2023:</a:t>
            </a:r>
          </a:p>
          <a:p>
            <a:pPr>
              <a:buFont typeface="Wingdings" panose="05000000000000000000" pitchFamily="2" charset="2"/>
              <a:buChar char="Ø"/>
            </a:pPr>
            <a:r>
              <a:rPr lang="fr-FR" sz="2400" b="1" dirty="0">
                <a:solidFill>
                  <a:srgbClr val="F5960B"/>
                </a:solidFill>
              </a:rPr>
              <a:t>Administration générale</a:t>
            </a:r>
            <a:r>
              <a:rPr lang="fr-FR" sz="2400" dirty="0">
                <a:solidFill>
                  <a:srgbClr val="F5960B"/>
                </a:solidFill>
              </a:rPr>
              <a:t>: </a:t>
            </a:r>
            <a:r>
              <a:rPr lang="fr-FR" sz="2400" b="1" dirty="0"/>
              <a:t>+20 000€ </a:t>
            </a:r>
            <a:r>
              <a:rPr lang="fr-FR" sz="2400" dirty="0"/>
              <a:t>(augmentation des coûts des contrats de prestation de service)</a:t>
            </a:r>
          </a:p>
          <a:p>
            <a:pPr>
              <a:buFont typeface="Wingdings" panose="05000000000000000000" pitchFamily="2" charset="2"/>
              <a:buChar char="Ø"/>
            </a:pPr>
            <a:r>
              <a:rPr lang="fr-FR" sz="2400" b="1" dirty="0">
                <a:solidFill>
                  <a:srgbClr val="00B0F0"/>
                </a:solidFill>
              </a:rPr>
              <a:t>Enfance / jeunesse:</a:t>
            </a:r>
            <a:r>
              <a:rPr lang="fr-FR" sz="2400" b="1" dirty="0"/>
              <a:t> +40 000€ </a:t>
            </a:r>
            <a:r>
              <a:rPr lang="fr-FR" sz="2400" dirty="0"/>
              <a:t>remboursement aux communes+ contrat de concession crèche Viviers </a:t>
            </a:r>
            <a:r>
              <a:rPr lang="fr-FR" sz="2400" b="1" dirty="0"/>
              <a:t>+ 88 000€</a:t>
            </a:r>
          </a:p>
          <a:p>
            <a:pPr>
              <a:buFont typeface="Wingdings" panose="05000000000000000000" pitchFamily="2" charset="2"/>
              <a:buChar char="Ø"/>
            </a:pPr>
            <a:r>
              <a:rPr lang="fr-FR" sz="2400" b="1" dirty="0">
                <a:solidFill>
                  <a:srgbClr val="008000"/>
                </a:solidFill>
              </a:rPr>
              <a:t>Habitat: </a:t>
            </a:r>
            <a:r>
              <a:rPr lang="fr-FR" sz="2400" b="1" dirty="0"/>
              <a:t>+144 000€ </a:t>
            </a:r>
            <a:r>
              <a:rPr lang="fr-FR" sz="2400" dirty="0"/>
              <a:t>ingénierie OPAH+ POPOAC + Opération façade+ permis de louer</a:t>
            </a:r>
          </a:p>
          <a:p>
            <a:pPr>
              <a:buFont typeface="Wingdings" panose="05000000000000000000" pitchFamily="2" charset="2"/>
              <a:buChar char="Ø"/>
            </a:pPr>
            <a:r>
              <a:rPr lang="fr-FR" sz="2400" b="1" dirty="0">
                <a:solidFill>
                  <a:srgbClr val="FF33CC"/>
                </a:solidFill>
              </a:rPr>
              <a:t>Cuture: </a:t>
            </a:r>
            <a:r>
              <a:rPr lang="fr-FR" sz="2400" dirty="0"/>
              <a:t>+</a:t>
            </a:r>
            <a:r>
              <a:rPr lang="fr-FR" sz="2400" b="1" dirty="0"/>
              <a:t>30 000€ </a:t>
            </a:r>
            <a:r>
              <a:rPr lang="fr-FR" sz="2400" dirty="0"/>
              <a:t>fonctionnement AMD (école de musique)</a:t>
            </a:r>
            <a:endParaRPr lang="fr-FR" sz="2400" b="1" dirty="0"/>
          </a:p>
        </p:txBody>
      </p:sp>
      <p:sp>
        <p:nvSpPr>
          <p:cNvPr id="4" name="Rectangle 3">
            <a:extLst>
              <a:ext uri="{FF2B5EF4-FFF2-40B4-BE49-F238E27FC236}">
                <a16:creationId xmlns:a16="http://schemas.microsoft.com/office/drawing/2014/main" id="{DAD450E8-483B-4329-BE3D-2C954BE3A252}"/>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271476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550925" y="674132"/>
            <a:ext cx="7715200" cy="1143000"/>
          </a:xfrm>
        </p:spPr>
        <p:txBody>
          <a:bodyPr/>
          <a:lstStyle/>
          <a:p>
            <a:r>
              <a:rPr lang="fr-FR" altLang="fr-FR" sz="3200" b="1" dirty="0"/>
              <a:t>Dépenses de fonctionnement BP 2023:</a:t>
            </a:r>
            <a:br>
              <a:rPr lang="fr-FR" altLang="fr-FR" b="1" dirty="0"/>
            </a:br>
            <a:endParaRPr lang="fr-FR" altLang="fr-FR" b="1" dirty="0"/>
          </a:p>
        </p:txBody>
      </p:sp>
      <p:sp>
        <p:nvSpPr>
          <p:cNvPr id="7" name="Espace réservé du contenu 6">
            <a:extLst>
              <a:ext uri="{FF2B5EF4-FFF2-40B4-BE49-F238E27FC236}">
                <a16:creationId xmlns:a16="http://schemas.microsoft.com/office/drawing/2014/main" id="{76B8D457-9635-C693-B012-0482181E8110}"/>
              </a:ext>
            </a:extLst>
          </p:cNvPr>
          <p:cNvSpPr>
            <a:spLocks noGrp="1"/>
          </p:cNvSpPr>
          <p:nvPr>
            <p:ph idx="1"/>
          </p:nvPr>
        </p:nvSpPr>
        <p:spPr>
          <a:xfrm>
            <a:off x="683568" y="1412776"/>
            <a:ext cx="8280920" cy="4525963"/>
          </a:xfrm>
        </p:spPr>
        <p:txBody>
          <a:bodyPr/>
          <a:lstStyle/>
          <a:p>
            <a:pPr marL="0" indent="0">
              <a:buNone/>
            </a:pPr>
            <a:endParaRPr lang="fr-FR" sz="2800" b="1" dirty="0"/>
          </a:p>
          <a:p>
            <a:pPr marL="0" indent="0">
              <a:buNone/>
            </a:pPr>
            <a:r>
              <a:rPr lang="fr-FR" sz="2800" b="1" u="sng" dirty="0"/>
              <a:t>014 atténuation de produit</a:t>
            </a:r>
            <a:r>
              <a:rPr lang="fr-FR" sz="2800" b="1" dirty="0"/>
              <a:t>: 3 028 536€</a:t>
            </a:r>
          </a:p>
          <a:p>
            <a:pPr marL="0" indent="0">
              <a:buNone/>
            </a:pPr>
            <a:endParaRPr lang="fr-FR" sz="1000" b="1" dirty="0"/>
          </a:p>
          <a:p>
            <a:pPr marL="0" indent="0">
              <a:buNone/>
            </a:pPr>
            <a:r>
              <a:rPr lang="fr-FR" sz="2800" b="1" dirty="0"/>
              <a:t>		Principales évolutions 2022-2023:</a:t>
            </a:r>
          </a:p>
          <a:p>
            <a:pPr>
              <a:buFont typeface="Wingdings" panose="05000000000000000000" pitchFamily="2" charset="2"/>
              <a:buChar char="Ø"/>
            </a:pPr>
            <a:r>
              <a:rPr lang="fr-FR" sz="2800" dirty="0"/>
              <a:t>142 800€ en moins dû au transfert de la compétence éducation musicale </a:t>
            </a:r>
          </a:p>
          <a:p>
            <a:pPr>
              <a:buFont typeface="Wingdings" panose="05000000000000000000" pitchFamily="2" charset="2"/>
              <a:buChar char="Ø"/>
            </a:pPr>
            <a:r>
              <a:rPr lang="fr-FR" sz="2800" dirty="0"/>
              <a:t>Dotation de solidarité communautaire: 137 737 €</a:t>
            </a:r>
          </a:p>
        </p:txBody>
      </p:sp>
      <p:sp>
        <p:nvSpPr>
          <p:cNvPr id="4" name="Rectangle 3">
            <a:extLst>
              <a:ext uri="{FF2B5EF4-FFF2-40B4-BE49-F238E27FC236}">
                <a16:creationId xmlns:a16="http://schemas.microsoft.com/office/drawing/2014/main" id="{DAD450E8-483B-4329-BE3D-2C954BE3A252}"/>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256607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550925" y="674132"/>
            <a:ext cx="7715200" cy="1143000"/>
          </a:xfrm>
        </p:spPr>
        <p:txBody>
          <a:bodyPr/>
          <a:lstStyle/>
          <a:p>
            <a:r>
              <a:rPr lang="fr-FR" altLang="fr-FR" sz="3200" b="1" dirty="0"/>
              <a:t>Dépenses de fonctionnement BP 2023:</a:t>
            </a:r>
            <a:br>
              <a:rPr lang="fr-FR" altLang="fr-FR" b="1" dirty="0"/>
            </a:br>
            <a:endParaRPr lang="fr-FR" altLang="fr-FR" b="1" dirty="0"/>
          </a:p>
        </p:txBody>
      </p:sp>
      <p:sp>
        <p:nvSpPr>
          <p:cNvPr id="7" name="Espace réservé du contenu 6">
            <a:extLst>
              <a:ext uri="{FF2B5EF4-FFF2-40B4-BE49-F238E27FC236}">
                <a16:creationId xmlns:a16="http://schemas.microsoft.com/office/drawing/2014/main" id="{76B8D457-9635-C693-B012-0482181E8110}"/>
              </a:ext>
            </a:extLst>
          </p:cNvPr>
          <p:cNvSpPr>
            <a:spLocks noGrp="1"/>
          </p:cNvSpPr>
          <p:nvPr>
            <p:ph idx="1"/>
          </p:nvPr>
        </p:nvSpPr>
        <p:spPr>
          <a:xfrm>
            <a:off x="107504" y="1412776"/>
            <a:ext cx="8856984" cy="4525963"/>
          </a:xfrm>
        </p:spPr>
        <p:txBody>
          <a:bodyPr/>
          <a:lstStyle/>
          <a:p>
            <a:pPr marL="0" indent="0">
              <a:buNone/>
            </a:pPr>
            <a:r>
              <a:rPr lang="fr-FR" sz="2800" b="1" u="sng" dirty="0"/>
              <a:t>65 PRODUIT DE GESTION COURANTE</a:t>
            </a:r>
            <a:r>
              <a:rPr lang="fr-FR" sz="2800" b="1" dirty="0"/>
              <a:t>: 3 010 254€</a:t>
            </a:r>
          </a:p>
          <a:p>
            <a:pPr marL="0" indent="0">
              <a:buNone/>
            </a:pPr>
            <a:endParaRPr lang="fr-FR" sz="1000" b="1" dirty="0"/>
          </a:p>
          <a:p>
            <a:pPr marL="0" indent="0">
              <a:buNone/>
            </a:pPr>
            <a:r>
              <a:rPr lang="fr-FR" sz="2800" b="1" dirty="0"/>
              <a:t>	Principales évolutions 2022-2023 (non exhaustives):</a:t>
            </a:r>
          </a:p>
          <a:p>
            <a:pPr marL="0" indent="0">
              <a:buNone/>
            </a:pPr>
            <a:endParaRPr lang="fr-FR" sz="1100" b="1" dirty="0"/>
          </a:p>
          <a:p>
            <a:r>
              <a:rPr lang="fr-FR" sz="2800" b="1" dirty="0"/>
              <a:t>SDIS</a:t>
            </a:r>
            <a:r>
              <a:rPr lang="fr-FR" sz="2800" dirty="0"/>
              <a:t>: + 30 000€ </a:t>
            </a:r>
          </a:p>
          <a:p>
            <a:r>
              <a:rPr lang="fr-FR" sz="2800" b="1" dirty="0"/>
              <a:t>GEMAPI</a:t>
            </a:r>
            <a:r>
              <a:rPr lang="fr-FR" sz="2800" dirty="0"/>
              <a:t>: 12 800€</a:t>
            </a:r>
          </a:p>
          <a:p>
            <a:r>
              <a:rPr lang="fr-FR" sz="2800" b="1" dirty="0"/>
              <a:t>Cotisation des communes école de musique</a:t>
            </a:r>
            <a:r>
              <a:rPr lang="fr-FR" sz="2800" dirty="0"/>
              <a:t>:  + 100 000€ </a:t>
            </a:r>
          </a:p>
          <a:p>
            <a:r>
              <a:rPr lang="fr-FR" sz="2800" b="1" dirty="0"/>
              <a:t>Augmentation subvention ECATE</a:t>
            </a:r>
            <a:r>
              <a:rPr lang="fr-FR" sz="2800" dirty="0"/>
              <a:t>:  + 11 900€</a:t>
            </a:r>
          </a:p>
          <a:p>
            <a:r>
              <a:rPr lang="fr-FR" sz="2800" b="1" dirty="0"/>
              <a:t>Office de tourisme: </a:t>
            </a:r>
            <a:r>
              <a:rPr lang="fr-FR" sz="2800" dirty="0"/>
              <a:t>+ 111 978€ obligations liées au personnel transféré et couvert par les résultats transférés 			(+ 129 677€ nets)</a:t>
            </a:r>
          </a:p>
        </p:txBody>
      </p:sp>
      <p:sp>
        <p:nvSpPr>
          <p:cNvPr id="4" name="Rectangle 3">
            <a:extLst>
              <a:ext uri="{FF2B5EF4-FFF2-40B4-BE49-F238E27FC236}">
                <a16:creationId xmlns:a16="http://schemas.microsoft.com/office/drawing/2014/main" id="{DAD450E8-483B-4329-BE3D-2C954BE3A252}"/>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05387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899592" y="539358"/>
            <a:ext cx="7715250" cy="1143000"/>
          </a:xfrm>
        </p:spPr>
        <p:txBody>
          <a:bodyPr/>
          <a:lstStyle/>
          <a:p>
            <a:r>
              <a:rPr lang="fr-FR" altLang="fr-FR" b="1" dirty="0"/>
              <a:t>BUDGET GENERAL</a:t>
            </a:r>
          </a:p>
        </p:txBody>
      </p:sp>
      <p:sp>
        <p:nvSpPr>
          <p:cNvPr id="3" name="Espace réservé du contenu 2"/>
          <p:cNvSpPr>
            <a:spLocks noGrp="1"/>
          </p:cNvSpPr>
          <p:nvPr>
            <p:ph idx="1"/>
          </p:nvPr>
        </p:nvSpPr>
        <p:spPr>
          <a:xfrm>
            <a:off x="1249488" y="1556792"/>
            <a:ext cx="7715250" cy="4146007"/>
          </a:xfrm>
        </p:spPr>
        <p:txBody>
          <a:bodyPr/>
          <a:lstStyle/>
          <a:p>
            <a:pPr marL="0" indent="0">
              <a:buNone/>
              <a:defRPr/>
            </a:pPr>
            <a:r>
              <a:rPr lang="fr-FR" sz="3600" b="1" u="sng" dirty="0"/>
              <a:t>Dépenses de personnel</a:t>
            </a:r>
            <a:r>
              <a:rPr lang="fr-FR" sz="3600" b="1" dirty="0"/>
              <a:t>:</a:t>
            </a:r>
          </a:p>
          <a:p>
            <a:pPr marL="342900" lvl="1" indent="-342900">
              <a:buFontTx/>
              <a:buChar char="•"/>
              <a:defRPr/>
            </a:pPr>
            <a:r>
              <a:rPr lang="fr-FR" sz="3600" b="1" dirty="0">
                <a:solidFill>
                  <a:srgbClr val="FF6600"/>
                </a:solidFill>
                <a:ea typeface="+mn-ea"/>
                <a:cs typeface="+mn-cs"/>
              </a:rPr>
              <a:t>012</a:t>
            </a:r>
            <a:r>
              <a:rPr lang="fr-FR" sz="3600" b="1" dirty="0">
                <a:solidFill>
                  <a:srgbClr val="FF6600"/>
                </a:solidFill>
              </a:rPr>
              <a:t>   :    </a:t>
            </a:r>
          </a:p>
          <a:p>
            <a:pPr marL="0" lvl="1" indent="0">
              <a:buNone/>
              <a:defRPr/>
            </a:pPr>
            <a:r>
              <a:rPr lang="fr-FR" b="1" dirty="0"/>
              <a:t>CA 2022</a:t>
            </a:r>
            <a:r>
              <a:rPr lang="fr-FR" dirty="0"/>
              <a:t>: 2 420 357 € </a:t>
            </a:r>
          </a:p>
          <a:p>
            <a:pPr marL="0" lvl="1" indent="0">
              <a:buNone/>
              <a:defRPr/>
            </a:pPr>
            <a:endParaRPr lang="fr-FR" dirty="0"/>
          </a:p>
          <a:p>
            <a:pPr marL="0" lvl="1" indent="0">
              <a:buNone/>
              <a:defRPr/>
            </a:pPr>
            <a:r>
              <a:rPr lang="fr-FR" b="1" dirty="0"/>
              <a:t>BP 2022:</a:t>
            </a:r>
            <a:r>
              <a:rPr lang="fr-FR" dirty="0"/>
              <a:t> 2 469 000€ </a:t>
            </a:r>
          </a:p>
          <a:p>
            <a:pPr marL="0" lvl="1" indent="0">
              <a:buNone/>
              <a:defRPr/>
            </a:pPr>
            <a:r>
              <a:rPr lang="fr-FR" b="1" dirty="0"/>
              <a:t>BP 2023*</a:t>
            </a:r>
            <a:r>
              <a:rPr lang="fr-FR" dirty="0"/>
              <a:t>: </a:t>
            </a:r>
            <a:r>
              <a:rPr lang="fr-FR" b="1" dirty="0"/>
              <a:t>2 525 450 € (GVT / AMD /augmentation du point)</a:t>
            </a:r>
          </a:p>
          <a:p>
            <a:pPr marL="0" lvl="1" indent="0">
              <a:buNone/>
              <a:defRPr/>
            </a:pPr>
            <a:r>
              <a:rPr lang="fr-FR" dirty="0">
                <a:solidFill>
                  <a:srgbClr val="FF0000"/>
                </a:solidFill>
              </a:rPr>
              <a:t>	</a:t>
            </a:r>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733122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840135" y="332656"/>
            <a:ext cx="7715250" cy="1143000"/>
          </a:xfrm>
        </p:spPr>
        <p:txBody>
          <a:bodyPr/>
          <a:lstStyle/>
          <a:p>
            <a:r>
              <a:rPr lang="fr-FR" altLang="fr-FR" b="1" dirty="0"/>
              <a:t>BUDGET GENERAL</a:t>
            </a:r>
          </a:p>
        </p:txBody>
      </p:sp>
      <p:sp>
        <p:nvSpPr>
          <p:cNvPr id="3" name="Espace réservé du contenu 2"/>
          <p:cNvSpPr>
            <a:spLocks noGrp="1"/>
          </p:cNvSpPr>
          <p:nvPr>
            <p:ph idx="1"/>
          </p:nvPr>
        </p:nvSpPr>
        <p:spPr>
          <a:xfrm>
            <a:off x="251520" y="1196752"/>
            <a:ext cx="8892480" cy="4146007"/>
          </a:xfrm>
        </p:spPr>
        <p:txBody>
          <a:bodyPr/>
          <a:lstStyle/>
          <a:p>
            <a:pPr marL="0" indent="0">
              <a:buNone/>
              <a:defRPr/>
            </a:pPr>
            <a:r>
              <a:rPr lang="fr-FR" sz="3600" b="1" dirty="0"/>
              <a:t>Dépenses de personnel (hors AMD):</a:t>
            </a:r>
          </a:p>
          <a:p>
            <a:pPr marL="0" lvl="1" indent="0">
              <a:buNone/>
              <a:defRPr/>
            </a:pPr>
            <a:r>
              <a:rPr lang="fr-FR" u="sng" dirty="0"/>
              <a:t>SFT: </a:t>
            </a:r>
            <a:r>
              <a:rPr lang="fr-FR" dirty="0"/>
              <a:t>24 385€ en 2022 //24 500€ en 2023</a:t>
            </a:r>
          </a:p>
          <a:p>
            <a:pPr marL="0" lvl="1" indent="0">
              <a:buNone/>
              <a:defRPr/>
            </a:pPr>
            <a:r>
              <a:rPr lang="fr-FR" u="sng" dirty="0">
                <a:solidFill>
                  <a:srgbClr val="FF0000"/>
                </a:solidFill>
              </a:rPr>
              <a:t>RIFSEEP: </a:t>
            </a:r>
            <a:r>
              <a:rPr lang="fr-FR" dirty="0"/>
              <a:t>247 092,38€ en 2022 // 275 000€ en 2023</a:t>
            </a:r>
          </a:p>
          <a:p>
            <a:pPr marL="0" lvl="1" indent="0">
              <a:buNone/>
              <a:defRPr/>
            </a:pPr>
            <a:r>
              <a:rPr lang="fr-FR" u="sng" dirty="0"/>
              <a:t>Traitement indiciaire: </a:t>
            </a:r>
            <a:r>
              <a:rPr lang="fr-FR" dirty="0"/>
              <a:t>1 188 300,78€ en 2022 // 1 350 000€ en 2023</a:t>
            </a:r>
          </a:p>
          <a:p>
            <a:pPr marL="0" lvl="1" indent="0">
              <a:buNone/>
              <a:defRPr/>
            </a:pPr>
            <a:r>
              <a:rPr lang="fr-FR" u="sng" dirty="0">
                <a:solidFill>
                  <a:srgbClr val="7030A0"/>
                </a:solidFill>
              </a:rPr>
              <a:t>NBI: </a:t>
            </a:r>
            <a:r>
              <a:rPr lang="fr-FR" dirty="0"/>
              <a:t>15 478,1€ en 2022 16 800€ en 2023</a:t>
            </a:r>
          </a:p>
          <a:p>
            <a:pPr marL="0" lvl="1" indent="0">
              <a:buNone/>
              <a:defRPr/>
            </a:pPr>
            <a:r>
              <a:rPr lang="fr-FR" u="sng" dirty="0"/>
              <a:t>Heures complémentaires: </a:t>
            </a:r>
            <a:r>
              <a:rPr lang="fr-FR" dirty="0"/>
              <a:t>600,40€ en 2022 // 700€ en 2023</a:t>
            </a:r>
          </a:p>
          <a:p>
            <a:pPr marL="0" lvl="1" indent="0">
              <a:buNone/>
              <a:defRPr/>
            </a:pPr>
            <a:r>
              <a:rPr lang="fr-FR" u="sng" dirty="0">
                <a:solidFill>
                  <a:srgbClr val="FF6600"/>
                </a:solidFill>
              </a:rPr>
              <a:t>Heures sup (j14h) : </a:t>
            </a:r>
            <a:r>
              <a:rPr lang="fr-FR" dirty="0"/>
              <a:t>3591,80€ en 2022 // 3800€ en 2023</a:t>
            </a:r>
          </a:p>
          <a:p>
            <a:pPr marL="0" lvl="1" indent="0">
              <a:buNone/>
              <a:defRPr/>
            </a:pPr>
            <a:r>
              <a:rPr lang="fr-FR" u="sng" dirty="0"/>
              <a:t>Heures de nuit : </a:t>
            </a:r>
            <a:r>
              <a:rPr lang="fr-FR" dirty="0"/>
              <a:t>3917,88€ en 2022 // 4200€ en 2023</a:t>
            </a:r>
          </a:p>
          <a:p>
            <a:pPr marL="0" lvl="1" indent="0">
              <a:buNone/>
              <a:defRPr/>
            </a:pPr>
            <a:r>
              <a:rPr lang="fr-FR" b="1" u="sng" dirty="0"/>
              <a:t>Heures sup dimanche et jours fériés: </a:t>
            </a:r>
            <a:r>
              <a:rPr lang="fr-FR" dirty="0"/>
              <a:t>293,76€ en 2022 // 				400€ en 2023</a:t>
            </a:r>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353014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899592" y="539358"/>
            <a:ext cx="7715250" cy="1143000"/>
          </a:xfrm>
        </p:spPr>
        <p:txBody>
          <a:bodyPr/>
          <a:lstStyle/>
          <a:p>
            <a:r>
              <a:rPr lang="fr-FR" altLang="fr-FR" b="1" dirty="0"/>
              <a:t>BUDGET GENERAL BP 2023</a:t>
            </a:r>
          </a:p>
        </p:txBody>
      </p:sp>
      <p:sp>
        <p:nvSpPr>
          <p:cNvPr id="3" name="Espace réservé du contenu 2"/>
          <p:cNvSpPr>
            <a:spLocks noGrp="1"/>
          </p:cNvSpPr>
          <p:nvPr>
            <p:ph idx="1"/>
          </p:nvPr>
        </p:nvSpPr>
        <p:spPr>
          <a:xfrm>
            <a:off x="1084684" y="1556792"/>
            <a:ext cx="7345065" cy="4146007"/>
          </a:xfrm>
        </p:spPr>
        <p:txBody>
          <a:bodyPr/>
          <a:lstStyle/>
          <a:p>
            <a:pPr marL="0" indent="0">
              <a:buNone/>
              <a:defRPr/>
            </a:pPr>
            <a:r>
              <a:rPr lang="fr-FR" sz="3600" b="1" u="sng" dirty="0"/>
              <a:t>Masse salariale: Par pôle</a:t>
            </a:r>
          </a:p>
          <a:p>
            <a:pPr marL="0" indent="0">
              <a:buNone/>
              <a:defRPr/>
            </a:pPr>
            <a:endParaRPr lang="fr-FR" sz="3600" b="1" dirty="0"/>
          </a:p>
          <a:p>
            <a:pPr marL="0" indent="0">
              <a:buNone/>
              <a:defRPr/>
            </a:pPr>
            <a:endParaRPr lang="fr-FR" sz="3600" b="1" dirty="0"/>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graphicFrame>
        <p:nvGraphicFramePr>
          <p:cNvPr id="2" name="Graphique 1">
            <a:extLst>
              <a:ext uri="{FF2B5EF4-FFF2-40B4-BE49-F238E27FC236}">
                <a16:creationId xmlns:a16="http://schemas.microsoft.com/office/drawing/2014/main" id="{2EF7F57B-0049-46ED-9AD7-67802437C56A}"/>
              </a:ext>
            </a:extLst>
          </p:cNvPr>
          <p:cNvGraphicFramePr>
            <a:graphicFrameLocks/>
          </p:cNvGraphicFramePr>
          <p:nvPr>
            <p:extLst>
              <p:ext uri="{D42A27DB-BD31-4B8C-83A1-F6EECF244321}">
                <p14:modId xmlns:p14="http://schemas.microsoft.com/office/powerpoint/2010/main" val="400354552"/>
              </p:ext>
            </p:extLst>
          </p:nvPr>
        </p:nvGraphicFramePr>
        <p:xfrm>
          <a:off x="323528" y="2523355"/>
          <a:ext cx="8424936" cy="41460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phique 4">
            <a:extLst>
              <a:ext uri="{FF2B5EF4-FFF2-40B4-BE49-F238E27FC236}">
                <a16:creationId xmlns:a16="http://schemas.microsoft.com/office/drawing/2014/main" id="{2EF7F57B-0049-46ED-9AD7-67802437C56A}"/>
              </a:ext>
            </a:extLst>
          </p:cNvPr>
          <p:cNvGraphicFramePr>
            <a:graphicFrameLocks/>
          </p:cNvGraphicFramePr>
          <p:nvPr>
            <p:extLst>
              <p:ext uri="{D42A27DB-BD31-4B8C-83A1-F6EECF244321}">
                <p14:modId xmlns:p14="http://schemas.microsoft.com/office/powerpoint/2010/main" val="2401532523"/>
              </p:ext>
            </p:extLst>
          </p:nvPr>
        </p:nvGraphicFramePr>
        <p:xfrm>
          <a:off x="624062" y="2333568"/>
          <a:ext cx="8106221" cy="4233664"/>
        </p:xfrm>
        <a:graphic>
          <a:graphicData uri="http://schemas.openxmlformats.org/drawingml/2006/chart">
            <c:chart xmlns:c="http://schemas.openxmlformats.org/drawingml/2006/chart" xmlns:r="http://schemas.openxmlformats.org/officeDocument/2006/relationships" r:id="rId3"/>
          </a:graphicData>
        </a:graphic>
      </p:graphicFrame>
      <p:pic>
        <p:nvPicPr>
          <p:cNvPr id="6" name="Image 5">
            <a:extLst>
              <a:ext uri="{FF2B5EF4-FFF2-40B4-BE49-F238E27FC236}">
                <a16:creationId xmlns:a16="http://schemas.microsoft.com/office/drawing/2014/main" id="{2B15F893-C489-276B-0844-165F7FA50A5E}"/>
              </a:ext>
            </a:extLst>
          </p:cNvPr>
          <p:cNvPicPr>
            <a:picLocks noChangeAspect="1"/>
          </p:cNvPicPr>
          <p:nvPr/>
        </p:nvPicPr>
        <p:blipFill>
          <a:blip r:embed="rId4"/>
          <a:stretch>
            <a:fillRect/>
          </a:stretch>
        </p:blipFill>
        <p:spPr>
          <a:xfrm>
            <a:off x="179512" y="2204864"/>
            <a:ext cx="8640960" cy="4653135"/>
          </a:xfrm>
          <a:prstGeom prst="rect">
            <a:avLst/>
          </a:prstGeom>
        </p:spPr>
      </p:pic>
    </p:spTree>
    <p:extLst>
      <p:ext uri="{BB962C8B-B14F-4D97-AF65-F5344CB8AC3E}">
        <p14:creationId xmlns:p14="http://schemas.microsoft.com/office/powerpoint/2010/main" val="3908397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673174" y="250513"/>
            <a:ext cx="7715250" cy="1143000"/>
          </a:xfrm>
        </p:spPr>
        <p:txBody>
          <a:bodyPr/>
          <a:lstStyle/>
          <a:p>
            <a:r>
              <a:rPr lang="fr-FR" altLang="fr-FR" b="1" dirty="0"/>
              <a:t>BUDGET GENERAL BP 2023</a:t>
            </a:r>
          </a:p>
        </p:txBody>
      </p:sp>
      <p:sp>
        <p:nvSpPr>
          <p:cNvPr id="3" name="Espace réservé du contenu 2"/>
          <p:cNvSpPr>
            <a:spLocks noGrp="1"/>
          </p:cNvSpPr>
          <p:nvPr>
            <p:ph idx="1"/>
          </p:nvPr>
        </p:nvSpPr>
        <p:spPr>
          <a:xfrm>
            <a:off x="755576" y="1282225"/>
            <a:ext cx="7345065" cy="4146007"/>
          </a:xfrm>
        </p:spPr>
        <p:txBody>
          <a:bodyPr/>
          <a:lstStyle/>
          <a:p>
            <a:pPr marL="0" indent="0">
              <a:buNone/>
              <a:defRPr/>
            </a:pPr>
            <a:r>
              <a:rPr lang="fr-FR" sz="3600" b="1" u="sng" dirty="0"/>
              <a:t>Dépenses de personnel (hors AMD)</a:t>
            </a:r>
            <a:r>
              <a:rPr lang="fr-FR" sz="3600" b="1" dirty="0"/>
              <a:t>:</a:t>
            </a:r>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graphicFrame>
        <p:nvGraphicFramePr>
          <p:cNvPr id="2" name="Graphique 1">
            <a:extLst>
              <a:ext uri="{FF2B5EF4-FFF2-40B4-BE49-F238E27FC236}">
                <a16:creationId xmlns:a16="http://schemas.microsoft.com/office/drawing/2014/main" id="{2EF7F57B-0049-46ED-9AD7-67802437C56A}"/>
              </a:ext>
            </a:extLst>
          </p:cNvPr>
          <p:cNvGraphicFramePr>
            <a:graphicFrameLocks/>
          </p:cNvGraphicFramePr>
          <p:nvPr>
            <p:extLst>
              <p:ext uri="{D42A27DB-BD31-4B8C-83A1-F6EECF244321}">
                <p14:modId xmlns:p14="http://schemas.microsoft.com/office/powerpoint/2010/main" val="249074130"/>
              </p:ext>
            </p:extLst>
          </p:nvPr>
        </p:nvGraphicFramePr>
        <p:xfrm>
          <a:off x="323528" y="2523355"/>
          <a:ext cx="8424936" cy="41460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phique 4">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3601842882"/>
              </p:ext>
            </p:extLst>
          </p:nvPr>
        </p:nvGraphicFramePr>
        <p:xfrm>
          <a:off x="107753" y="2078306"/>
          <a:ext cx="4584271" cy="41833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phique 5">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1523404204"/>
              </p:ext>
            </p:extLst>
          </p:nvPr>
        </p:nvGraphicFramePr>
        <p:xfrm>
          <a:off x="4237036" y="1993775"/>
          <a:ext cx="4943476" cy="4362450"/>
        </p:xfrm>
        <a:graphic>
          <a:graphicData uri="http://schemas.openxmlformats.org/drawingml/2006/chart">
            <c:chart xmlns:c="http://schemas.openxmlformats.org/drawingml/2006/chart" xmlns:r="http://schemas.openxmlformats.org/officeDocument/2006/relationships" r:id="rId4"/>
          </a:graphicData>
        </a:graphic>
      </p:graphicFrame>
      <p:sp>
        <p:nvSpPr>
          <p:cNvPr id="7" name="ZoneTexte 6">
            <a:extLst>
              <a:ext uri="{FF2B5EF4-FFF2-40B4-BE49-F238E27FC236}">
                <a16:creationId xmlns:a16="http://schemas.microsoft.com/office/drawing/2014/main" id="{391E706B-7003-595C-E8B4-582D405F8311}"/>
              </a:ext>
            </a:extLst>
          </p:cNvPr>
          <p:cNvSpPr txBox="1"/>
          <p:nvPr/>
        </p:nvSpPr>
        <p:spPr>
          <a:xfrm>
            <a:off x="4327803" y="6115363"/>
            <a:ext cx="4248472" cy="369332"/>
          </a:xfrm>
          <a:prstGeom prst="rect">
            <a:avLst/>
          </a:prstGeom>
          <a:noFill/>
        </p:spPr>
        <p:txBody>
          <a:bodyPr wrap="square" rtlCol="0">
            <a:spAutoFit/>
          </a:bodyPr>
          <a:lstStyle/>
          <a:p>
            <a:r>
              <a:rPr lang="fr-FR" dirty="0">
                <a:latin typeface="Calibri" panose="020F0502020204030204" pitchFamily="34" charset="0"/>
                <a:cs typeface="Calibri" panose="020F0502020204030204" pitchFamily="34" charset="0"/>
              </a:rPr>
              <a:t>Soit 34 femmes et 22 hommes</a:t>
            </a:r>
          </a:p>
        </p:txBody>
      </p:sp>
    </p:spTree>
    <p:extLst>
      <p:ext uri="{BB962C8B-B14F-4D97-AF65-F5344CB8AC3E}">
        <p14:creationId xmlns:p14="http://schemas.microsoft.com/office/powerpoint/2010/main" val="1325882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971600" y="422732"/>
            <a:ext cx="7715250" cy="1143000"/>
          </a:xfrm>
        </p:spPr>
        <p:txBody>
          <a:bodyPr/>
          <a:lstStyle/>
          <a:p>
            <a:r>
              <a:rPr lang="fr-FR" altLang="fr-FR" sz="4400" b="1" dirty="0">
                <a:solidFill>
                  <a:srgbClr val="009900"/>
                </a:solidFill>
              </a:rPr>
              <a:t>ORDURES MENAGERES</a:t>
            </a:r>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5" name="Espace réservé du contenu 4">
            <a:extLst>
              <a:ext uri="{FF2B5EF4-FFF2-40B4-BE49-F238E27FC236}">
                <a16:creationId xmlns:a16="http://schemas.microsoft.com/office/drawing/2014/main" id="{B1EA8178-B40F-E79D-2AEB-0A8EF6C01972}"/>
              </a:ext>
            </a:extLst>
          </p:cNvPr>
          <p:cNvSpPr>
            <a:spLocks noGrp="1"/>
          </p:cNvSpPr>
          <p:nvPr>
            <p:ph idx="1"/>
          </p:nvPr>
        </p:nvSpPr>
        <p:spPr>
          <a:xfrm>
            <a:off x="1428750" y="1124744"/>
            <a:ext cx="7715250" cy="5097568"/>
          </a:xfrm>
        </p:spPr>
        <p:txBody>
          <a:bodyPr/>
          <a:lstStyle/>
          <a:p>
            <a:pPr marL="0" lvl="0" indent="0">
              <a:lnSpc>
                <a:spcPct val="100000"/>
              </a:lnSpc>
              <a:buNone/>
            </a:pPr>
            <a:endParaRPr lang="fr-FR" sz="3200" b="1" i="1"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0000"/>
              </a:lnSpc>
              <a:buNone/>
            </a:pPr>
            <a:endParaRPr lang="fr-FR" sz="1400" b="1" dirty="0">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pic>
        <p:nvPicPr>
          <p:cNvPr id="6" name="Image 5">
            <a:extLst>
              <a:ext uri="{FF2B5EF4-FFF2-40B4-BE49-F238E27FC236}">
                <a16:creationId xmlns:a16="http://schemas.microsoft.com/office/drawing/2014/main" id="{BCA06FF1-246F-E298-456C-65A71A317BCE}"/>
              </a:ext>
            </a:extLst>
          </p:cNvPr>
          <p:cNvPicPr>
            <a:picLocks noChangeAspect="1"/>
          </p:cNvPicPr>
          <p:nvPr/>
        </p:nvPicPr>
        <p:blipFill>
          <a:blip r:embed="rId3"/>
          <a:stretch>
            <a:fillRect/>
          </a:stretch>
        </p:blipFill>
        <p:spPr>
          <a:xfrm>
            <a:off x="1907704" y="1555216"/>
            <a:ext cx="6408711" cy="2233824"/>
          </a:xfrm>
          <a:prstGeom prst="rect">
            <a:avLst/>
          </a:prstGeom>
        </p:spPr>
      </p:pic>
      <p:pic>
        <p:nvPicPr>
          <p:cNvPr id="2" name="Image 1">
            <a:extLst>
              <a:ext uri="{FF2B5EF4-FFF2-40B4-BE49-F238E27FC236}">
                <a16:creationId xmlns:a16="http://schemas.microsoft.com/office/drawing/2014/main" id="{223DE8AB-2367-777D-2F03-F5D9933EDAF6}"/>
              </a:ext>
            </a:extLst>
          </p:cNvPr>
          <p:cNvPicPr>
            <a:picLocks noChangeAspect="1"/>
          </p:cNvPicPr>
          <p:nvPr/>
        </p:nvPicPr>
        <p:blipFill>
          <a:blip r:embed="rId4"/>
          <a:stretch>
            <a:fillRect/>
          </a:stretch>
        </p:blipFill>
        <p:spPr>
          <a:xfrm>
            <a:off x="1946910" y="3902580"/>
            <a:ext cx="6408710" cy="2233823"/>
          </a:xfrm>
          <a:prstGeom prst="rect">
            <a:avLst/>
          </a:prstGeom>
        </p:spPr>
      </p:pic>
    </p:spTree>
    <p:extLst>
      <p:ext uri="{BB962C8B-B14F-4D97-AF65-F5344CB8AC3E}">
        <p14:creationId xmlns:p14="http://schemas.microsoft.com/office/powerpoint/2010/main" val="4083230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714374" y="260648"/>
            <a:ext cx="7715250" cy="1143000"/>
          </a:xfrm>
        </p:spPr>
        <p:txBody>
          <a:bodyPr/>
          <a:lstStyle/>
          <a:p>
            <a:r>
              <a:rPr lang="fr-FR" altLang="fr-FR" b="1" dirty="0">
                <a:solidFill>
                  <a:srgbClr val="FF6600"/>
                </a:solidFill>
              </a:rPr>
              <a:t>RESULTATS CA 2022</a:t>
            </a:r>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graphicFrame>
        <p:nvGraphicFramePr>
          <p:cNvPr id="7" name="Tableau 7">
            <a:extLst>
              <a:ext uri="{FF2B5EF4-FFF2-40B4-BE49-F238E27FC236}">
                <a16:creationId xmlns:a16="http://schemas.microsoft.com/office/drawing/2014/main" id="{AF13D50D-0241-61D3-C139-FFB0C166A164}"/>
              </a:ext>
            </a:extLst>
          </p:cNvPr>
          <p:cNvGraphicFramePr>
            <a:graphicFrameLocks noGrp="1"/>
          </p:cNvGraphicFramePr>
          <p:nvPr>
            <p:ph idx="1"/>
            <p:extLst>
              <p:ext uri="{D42A27DB-BD31-4B8C-83A1-F6EECF244321}">
                <p14:modId xmlns:p14="http://schemas.microsoft.com/office/powerpoint/2010/main" val="2182586092"/>
              </p:ext>
            </p:extLst>
          </p:nvPr>
        </p:nvGraphicFramePr>
        <p:xfrm>
          <a:off x="179511" y="274552"/>
          <a:ext cx="8784975" cy="6436360"/>
        </p:xfrm>
        <a:graphic>
          <a:graphicData uri="http://schemas.openxmlformats.org/drawingml/2006/table">
            <a:tbl>
              <a:tblPr firstRow="1" bandRow="1">
                <a:tableStyleId>{5C22544A-7EE6-4342-B048-85BDC9FD1C3A}</a:tableStyleId>
              </a:tblPr>
              <a:tblGrid>
                <a:gridCol w="1440158">
                  <a:extLst>
                    <a:ext uri="{9D8B030D-6E8A-4147-A177-3AD203B41FA5}">
                      <a16:colId xmlns:a16="http://schemas.microsoft.com/office/drawing/2014/main" val="1022111760"/>
                    </a:ext>
                  </a:extLst>
                </a:gridCol>
                <a:gridCol w="696109">
                  <a:extLst>
                    <a:ext uri="{9D8B030D-6E8A-4147-A177-3AD203B41FA5}">
                      <a16:colId xmlns:a16="http://schemas.microsoft.com/office/drawing/2014/main" val="4268067240"/>
                    </a:ext>
                  </a:extLst>
                </a:gridCol>
                <a:gridCol w="2059973">
                  <a:extLst>
                    <a:ext uri="{9D8B030D-6E8A-4147-A177-3AD203B41FA5}">
                      <a16:colId xmlns:a16="http://schemas.microsoft.com/office/drawing/2014/main" val="797606208"/>
                    </a:ext>
                  </a:extLst>
                </a:gridCol>
                <a:gridCol w="1780422">
                  <a:extLst>
                    <a:ext uri="{9D8B030D-6E8A-4147-A177-3AD203B41FA5}">
                      <a16:colId xmlns:a16="http://schemas.microsoft.com/office/drawing/2014/main" val="1586024735"/>
                    </a:ext>
                  </a:extLst>
                </a:gridCol>
                <a:gridCol w="1728192">
                  <a:extLst>
                    <a:ext uri="{9D8B030D-6E8A-4147-A177-3AD203B41FA5}">
                      <a16:colId xmlns:a16="http://schemas.microsoft.com/office/drawing/2014/main" val="1844826829"/>
                    </a:ext>
                  </a:extLst>
                </a:gridCol>
                <a:gridCol w="1080121">
                  <a:extLst>
                    <a:ext uri="{9D8B030D-6E8A-4147-A177-3AD203B41FA5}">
                      <a16:colId xmlns:a16="http://schemas.microsoft.com/office/drawing/2014/main" val="842079274"/>
                    </a:ext>
                  </a:extLst>
                </a:gridCol>
              </a:tblGrid>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fr-FR" dirty="0">
                          <a:solidFill>
                            <a:schemeClr val="tx1"/>
                          </a:solidFill>
                        </a:rPr>
                        <a:t>Dépenses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fr-FR" dirty="0">
                          <a:solidFill>
                            <a:schemeClr val="tx1"/>
                          </a:solidFill>
                        </a:rPr>
                        <a:t>Recettes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fr-FR" dirty="0">
                          <a:solidFill>
                            <a:schemeClr val="tx1"/>
                          </a:solidFill>
                        </a:rPr>
                        <a:t>Solde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615795940"/>
                  </a:ext>
                </a:extLst>
              </a:tr>
              <a:tr h="370840">
                <a:tc rowSpan="2">
                  <a:txBody>
                    <a:bodyPr/>
                    <a:lstStyle/>
                    <a:p>
                      <a:r>
                        <a:rPr lang="fr-FR" b="1" dirty="0"/>
                        <a:t>Mandats et titres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fr-FR" dirty="0"/>
                        <a:t>SF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11 994 602,09€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12 997 779,59€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solidFill>
                            <a:srgbClr val="FF0000"/>
                          </a:solidFill>
                        </a:rPr>
                        <a:t>1 003 177,50€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964376"/>
                  </a:ext>
                </a:extLst>
              </a:tr>
              <a:tr h="370840">
                <a:tc vMerge="1">
                  <a:txBody>
                    <a:bodyPr/>
                    <a:lstStyle/>
                    <a:p>
                      <a:endParaRPr lang="fr-FR" dirty="0"/>
                    </a:p>
                  </a:txBody>
                  <a:tcPr/>
                </a:tc>
                <a:tc>
                  <a:txBody>
                    <a:bodyPr/>
                    <a:lstStyle/>
                    <a:p>
                      <a:r>
                        <a:rPr lang="fr-FR" dirty="0"/>
                        <a:t>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5 767 526,13€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6 464 786,83€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solidFill>
                            <a:srgbClr val="009900"/>
                          </a:solidFill>
                        </a:rPr>
                        <a:t>697 260,70€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3466991"/>
                  </a:ext>
                </a:extLst>
              </a:tr>
              <a:tr h="370840">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57901403"/>
                  </a:ext>
                </a:extLst>
              </a:tr>
              <a:tr h="370840">
                <a:tc rowSpan="2">
                  <a:txBody>
                    <a:bodyPr/>
                    <a:lstStyle/>
                    <a:p>
                      <a:r>
                        <a:rPr lang="fr-FR" b="1" dirty="0"/>
                        <a:t>Reports N-1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fr-FR" dirty="0"/>
                        <a:t>SF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2 379 023,89€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solidFill>
                            <a:srgbClr val="FF0000"/>
                          </a:solidFill>
                        </a:rPr>
                        <a:t>2 379 023,89€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0923230"/>
                  </a:ext>
                </a:extLst>
              </a:tr>
              <a:tr h="370840">
                <a:tc vMerge="1">
                  <a:txBody>
                    <a:bodyPr/>
                    <a:lstStyle/>
                    <a:p>
                      <a:endParaRPr lang="fr-FR" dirty="0"/>
                    </a:p>
                  </a:txBody>
                  <a:tcPr/>
                </a:tc>
                <a:tc>
                  <a:txBody>
                    <a:bodyPr/>
                    <a:lstStyle/>
                    <a:p>
                      <a:r>
                        <a:rPr lang="fr-FR" dirty="0"/>
                        <a:t>SI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611 043,09€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solidFill>
                            <a:srgbClr val="009900"/>
                          </a:solidFill>
                        </a:rPr>
                        <a:t>- 611 043,09€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8532375"/>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4176113"/>
                  </a:ext>
                </a:extLst>
              </a:tr>
              <a:tr h="370840">
                <a:tc>
                  <a:txBody>
                    <a:bodyPr/>
                    <a:lstStyle/>
                    <a:p>
                      <a:r>
                        <a:rPr lang="fr-FR" b="1" dirty="0"/>
                        <a:t>Restes à réaliser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r>
                        <a:rPr lang="fr-FR" dirty="0"/>
                        <a:t>SI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dirty="0"/>
                        <a:t>1 005 313,65€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dirty="0"/>
                        <a:t>626 404,80€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dirty="0">
                          <a:solidFill>
                            <a:schemeClr val="tx1"/>
                          </a:solidFill>
                        </a:rPr>
                        <a:t>-378 908,85€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9834655"/>
                  </a:ext>
                </a:extLst>
              </a:tr>
              <a:tr h="37084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b="1" dirty="0"/>
                        <a:t>Résultat à affecter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solidFill>
                            <a:srgbClr val="FF0000"/>
                          </a:solidFill>
                        </a:rPr>
                        <a:t>3 382 201,39€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3373813"/>
                  </a:ext>
                </a:extLst>
              </a:tr>
              <a:tr h="391224">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b="1" dirty="0"/>
                        <a:t>Besoin de financement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solidFill>
                            <a:schemeClr val="tx1"/>
                          </a:solidFill>
                        </a:rPr>
                        <a:t>-292 691,24€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006513"/>
                  </a:ext>
                </a:extLst>
              </a:tr>
              <a:tr h="37084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b="1" dirty="0"/>
                        <a:t>Affectation du résultat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292 691,24€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0533077"/>
                  </a:ext>
                </a:extLst>
              </a:tr>
              <a:tr h="37084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b="1" dirty="0"/>
                        <a:t>Report 002 BP 2023 </a:t>
                      </a:r>
                      <a:r>
                        <a:rPr lang="fr-FR" b="1" dirty="0" err="1"/>
                        <a:t>Fonct</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r>
                        <a:rPr lang="fr-FR" dirty="0"/>
                        <a:t>3 089 510,15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r>
                        <a:rPr lang="fr-FR" dirty="0"/>
                        <a:t>(C)-(D)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241900521"/>
                  </a:ext>
                </a:extLst>
              </a:tr>
              <a:tr h="41520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b="1" dirty="0"/>
                        <a:t>Report 001 BP 2023 Invest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r>
                        <a:rPr lang="fr-FR" dirty="0">
                          <a:solidFill>
                            <a:srgbClr val="009900"/>
                          </a:solidFill>
                        </a:rPr>
                        <a:t>86 217,61€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r>
                        <a:rPr lang="fr-FR" dirty="0"/>
                        <a:t>(A)+(B)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733656957"/>
                  </a:ext>
                </a:extLst>
              </a:tr>
            </a:tbl>
          </a:graphicData>
        </a:graphic>
      </p:graphicFrame>
    </p:spTree>
    <p:extLst>
      <p:ext uri="{BB962C8B-B14F-4D97-AF65-F5344CB8AC3E}">
        <p14:creationId xmlns:p14="http://schemas.microsoft.com/office/powerpoint/2010/main" val="8452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2" name="Sous-titre 1">
            <a:extLst>
              <a:ext uri="{FF2B5EF4-FFF2-40B4-BE49-F238E27FC236}">
                <a16:creationId xmlns:a16="http://schemas.microsoft.com/office/drawing/2014/main" id="{8EEA83D6-C610-3445-F7DB-1AD8AA73E864}"/>
              </a:ext>
            </a:extLst>
          </p:cNvPr>
          <p:cNvSpPr>
            <a:spLocks noGrp="1"/>
          </p:cNvSpPr>
          <p:nvPr>
            <p:ph type="subTitle" idx="1"/>
          </p:nvPr>
        </p:nvSpPr>
        <p:spPr/>
        <p:txBody>
          <a:bodyPr/>
          <a:lstStyle/>
          <a:p>
            <a:r>
              <a:rPr lang="fr-FR" b="1" dirty="0"/>
              <a:t>Budget principal 2023</a:t>
            </a:r>
          </a:p>
          <a:p>
            <a:endParaRPr lang="fr-FR" b="1" dirty="0"/>
          </a:p>
          <a:p>
            <a:r>
              <a:rPr lang="fr-FR" b="1" dirty="0"/>
              <a:t>INVESTISSEMENT</a:t>
            </a:r>
          </a:p>
        </p:txBody>
      </p:sp>
    </p:spTree>
    <p:extLst>
      <p:ext uri="{BB962C8B-B14F-4D97-AF65-F5344CB8AC3E}">
        <p14:creationId xmlns:p14="http://schemas.microsoft.com/office/powerpoint/2010/main" val="2827973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pic>
        <p:nvPicPr>
          <p:cNvPr id="2" name="Image 1">
            <a:extLst>
              <a:ext uri="{FF2B5EF4-FFF2-40B4-BE49-F238E27FC236}">
                <a16:creationId xmlns:a16="http://schemas.microsoft.com/office/drawing/2014/main" id="{D21EAA87-CA19-9329-4077-48C5A83E0380}"/>
              </a:ext>
            </a:extLst>
          </p:cNvPr>
          <p:cNvPicPr>
            <a:picLocks noChangeAspect="1"/>
          </p:cNvPicPr>
          <p:nvPr/>
        </p:nvPicPr>
        <p:blipFill>
          <a:blip r:embed="rId2"/>
          <a:stretch>
            <a:fillRect/>
          </a:stretch>
        </p:blipFill>
        <p:spPr>
          <a:xfrm>
            <a:off x="179512" y="0"/>
            <a:ext cx="8784976" cy="6858000"/>
          </a:xfrm>
          <a:prstGeom prst="rect">
            <a:avLst/>
          </a:prstGeom>
        </p:spPr>
      </p:pic>
    </p:spTree>
    <p:extLst>
      <p:ext uri="{BB962C8B-B14F-4D97-AF65-F5344CB8AC3E}">
        <p14:creationId xmlns:p14="http://schemas.microsoft.com/office/powerpoint/2010/main" val="12567094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6" name="Titre 5">
            <a:extLst>
              <a:ext uri="{FF2B5EF4-FFF2-40B4-BE49-F238E27FC236}">
                <a16:creationId xmlns:a16="http://schemas.microsoft.com/office/drawing/2014/main" id="{28980A13-6F37-0555-D5E1-2F637B74D721}"/>
              </a:ext>
            </a:extLst>
          </p:cNvPr>
          <p:cNvSpPr>
            <a:spLocks noGrp="1"/>
          </p:cNvSpPr>
          <p:nvPr>
            <p:ph type="title"/>
          </p:nvPr>
        </p:nvSpPr>
        <p:spPr/>
        <p:txBody>
          <a:bodyPr/>
          <a:lstStyle/>
          <a:p>
            <a:r>
              <a:rPr lang="fr-FR" sz="3600" b="1" dirty="0"/>
              <a:t>BP 2023</a:t>
            </a:r>
            <a:br>
              <a:rPr lang="fr-FR" sz="3600" b="1" dirty="0"/>
            </a:br>
            <a:r>
              <a:rPr lang="fr-FR" sz="3600" b="1" dirty="0"/>
              <a:t>PROJETS D’INVESTISSEMENT</a:t>
            </a:r>
          </a:p>
        </p:txBody>
      </p:sp>
      <p:graphicFrame>
        <p:nvGraphicFramePr>
          <p:cNvPr id="3" name="Graphique 2">
            <a:extLst>
              <a:ext uri="{FF2B5EF4-FFF2-40B4-BE49-F238E27FC236}">
                <a16:creationId xmlns:a16="http://schemas.microsoft.com/office/drawing/2014/main" id="{867DE38A-F2B0-4171-B042-01B329C8FDF7}"/>
              </a:ext>
            </a:extLst>
          </p:cNvPr>
          <p:cNvGraphicFramePr>
            <a:graphicFrameLocks/>
          </p:cNvGraphicFramePr>
          <p:nvPr>
            <p:extLst>
              <p:ext uri="{D42A27DB-BD31-4B8C-83A1-F6EECF244321}">
                <p14:modId xmlns:p14="http://schemas.microsoft.com/office/powerpoint/2010/main" val="2224313302"/>
              </p:ext>
            </p:extLst>
          </p:nvPr>
        </p:nvGraphicFramePr>
        <p:xfrm>
          <a:off x="323528" y="1556792"/>
          <a:ext cx="8598591" cy="48712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444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6" name="Titre 5">
            <a:extLst>
              <a:ext uri="{FF2B5EF4-FFF2-40B4-BE49-F238E27FC236}">
                <a16:creationId xmlns:a16="http://schemas.microsoft.com/office/drawing/2014/main" id="{28980A13-6F37-0555-D5E1-2F637B74D721}"/>
              </a:ext>
            </a:extLst>
          </p:cNvPr>
          <p:cNvSpPr>
            <a:spLocks noGrp="1"/>
          </p:cNvSpPr>
          <p:nvPr>
            <p:ph type="title"/>
          </p:nvPr>
        </p:nvSpPr>
        <p:spPr/>
        <p:txBody>
          <a:bodyPr/>
          <a:lstStyle/>
          <a:p>
            <a:r>
              <a:rPr lang="fr-FR" sz="3600" b="1" dirty="0"/>
              <a:t>BP 2023</a:t>
            </a:r>
            <a:br>
              <a:rPr lang="fr-FR" sz="3600" b="1" dirty="0"/>
            </a:br>
            <a:r>
              <a:rPr lang="fr-FR" sz="3600" b="1" dirty="0"/>
              <a:t>PROJETS D’INVESTISSEMENT</a:t>
            </a:r>
          </a:p>
        </p:txBody>
      </p:sp>
      <p:sp>
        <p:nvSpPr>
          <p:cNvPr id="2" name="ZoneTexte 1">
            <a:extLst>
              <a:ext uri="{FF2B5EF4-FFF2-40B4-BE49-F238E27FC236}">
                <a16:creationId xmlns:a16="http://schemas.microsoft.com/office/drawing/2014/main" id="{103015AA-DF5B-A415-E558-E3E2B9DE5FC8}"/>
              </a:ext>
            </a:extLst>
          </p:cNvPr>
          <p:cNvSpPr txBox="1"/>
          <p:nvPr/>
        </p:nvSpPr>
        <p:spPr>
          <a:xfrm>
            <a:off x="1115616" y="2492896"/>
            <a:ext cx="7715200" cy="646331"/>
          </a:xfrm>
          <a:prstGeom prst="rect">
            <a:avLst/>
          </a:prstGeom>
          <a:noFill/>
        </p:spPr>
        <p:txBody>
          <a:bodyPr wrap="square" rtlCol="0">
            <a:spAutoFit/>
          </a:bodyPr>
          <a:lstStyle/>
          <a:p>
            <a:r>
              <a:rPr lang="fr-FR" sz="3600" dirty="0">
                <a:latin typeface="Calibri" panose="020F0502020204030204" pitchFamily="34" charset="0"/>
                <a:cs typeface="Calibri" panose="020F0502020204030204" pitchFamily="34" charset="0"/>
              </a:rPr>
              <a:t>PPI EN ANNEXE</a:t>
            </a:r>
          </a:p>
        </p:txBody>
      </p:sp>
    </p:spTree>
    <p:extLst>
      <p:ext uri="{BB962C8B-B14F-4D97-AF65-F5344CB8AC3E}">
        <p14:creationId xmlns:p14="http://schemas.microsoft.com/office/powerpoint/2010/main" val="13094340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p:txBody>
          <a:bodyPr/>
          <a:lstStyle/>
          <a:p>
            <a:r>
              <a:rPr lang="fr-FR" altLang="fr-FR" b="1" dirty="0">
                <a:solidFill>
                  <a:srgbClr val="0070C0"/>
                </a:solidFill>
              </a:rPr>
              <a:t>Réseaux d’eaux pluviales</a:t>
            </a:r>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graphicFrame>
        <p:nvGraphicFramePr>
          <p:cNvPr id="11" name="Espace réservé du contenu 10">
            <a:extLst>
              <a:ext uri="{FF2B5EF4-FFF2-40B4-BE49-F238E27FC236}">
                <a16:creationId xmlns:a16="http://schemas.microsoft.com/office/drawing/2014/main" id="{8CFDB913-7CDF-4DE6-CBAF-990822811E8D}"/>
              </a:ext>
            </a:extLst>
          </p:cNvPr>
          <p:cNvGraphicFramePr>
            <a:graphicFrameLocks noGrp="1"/>
          </p:cNvGraphicFramePr>
          <p:nvPr>
            <p:ph idx="1"/>
            <p:extLst>
              <p:ext uri="{D42A27DB-BD31-4B8C-83A1-F6EECF244321}">
                <p14:modId xmlns:p14="http://schemas.microsoft.com/office/powerpoint/2010/main" val="1005431239"/>
              </p:ext>
            </p:extLst>
          </p:nvPr>
        </p:nvGraphicFramePr>
        <p:xfrm>
          <a:off x="395536" y="1354572"/>
          <a:ext cx="8496943"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0740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714375" y="269181"/>
            <a:ext cx="7715250" cy="1143000"/>
          </a:xfrm>
        </p:spPr>
        <p:txBody>
          <a:bodyPr/>
          <a:lstStyle/>
          <a:p>
            <a:r>
              <a:rPr lang="fr-FR" altLang="fr-FR" b="1" dirty="0">
                <a:solidFill>
                  <a:srgbClr val="FF0000"/>
                </a:solidFill>
              </a:rPr>
              <a:t>DETTE</a:t>
            </a:r>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5" name="ZoneTexte 4">
            <a:extLst>
              <a:ext uri="{FF2B5EF4-FFF2-40B4-BE49-F238E27FC236}">
                <a16:creationId xmlns:a16="http://schemas.microsoft.com/office/drawing/2014/main" id="{FEEA0DF0-C80A-7D0C-D874-F71A09DC1AD0}"/>
              </a:ext>
            </a:extLst>
          </p:cNvPr>
          <p:cNvSpPr txBox="1"/>
          <p:nvPr/>
        </p:nvSpPr>
        <p:spPr>
          <a:xfrm>
            <a:off x="2483768" y="6023029"/>
            <a:ext cx="6120680" cy="646331"/>
          </a:xfrm>
          <a:prstGeom prst="rect">
            <a:avLst/>
          </a:prstGeom>
          <a:noFill/>
        </p:spPr>
        <p:txBody>
          <a:bodyPr wrap="square" rtlCol="0">
            <a:spAutoFit/>
          </a:bodyPr>
          <a:lstStyle/>
          <a:p>
            <a:r>
              <a:rPr lang="fr-FR" dirty="0"/>
              <a:t>Taux prévu au BP 2022: 10,82 or il est de 2,7</a:t>
            </a:r>
          </a:p>
          <a:p>
            <a:r>
              <a:rPr lang="fr-FR" dirty="0"/>
              <a:t>Taux prévisionnel BP 2023: 4</a:t>
            </a:r>
          </a:p>
        </p:txBody>
      </p:sp>
      <p:graphicFrame>
        <p:nvGraphicFramePr>
          <p:cNvPr id="7" name="Espace réservé du contenu 6">
            <a:extLst>
              <a:ext uri="{FF2B5EF4-FFF2-40B4-BE49-F238E27FC236}">
                <a16:creationId xmlns:a16="http://schemas.microsoft.com/office/drawing/2014/main" id="{00000000-0008-0000-0000-000002000000}"/>
              </a:ext>
            </a:extLst>
          </p:cNvPr>
          <p:cNvGraphicFramePr>
            <a:graphicFrameLocks noGrp="1"/>
          </p:cNvGraphicFramePr>
          <p:nvPr>
            <p:ph idx="1"/>
            <p:extLst>
              <p:ext uri="{D42A27DB-BD31-4B8C-83A1-F6EECF244321}">
                <p14:modId xmlns:p14="http://schemas.microsoft.com/office/powerpoint/2010/main" val="786071136"/>
              </p:ext>
            </p:extLst>
          </p:nvPr>
        </p:nvGraphicFramePr>
        <p:xfrm>
          <a:off x="0" y="1198001"/>
          <a:ext cx="8892480" cy="48232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0889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714375" y="269181"/>
            <a:ext cx="7715250" cy="1143000"/>
          </a:xfrm>
        </p:spPr>
        <p:txBody>
          <a:bodyPr/>
          <a:lstStyle/>
          <a:p>
            <a:r>
              <a:rPr lang="fr-FR" altLang="fr-FR" b="1" dirty="0">
                <a:solidFill>
                  <a:srgbClr val="FF0000"/>
                </a:solidFill>
              </a:rPr>
              <a:t>DETTE</a:t>
            </a:r>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graphicFrame>
        <p:nvGraphicFramePr>
          <p:cNvPr id="6" name="Espace réservé du contenu 5">
            <a:extLst>
              <a:ext uri="{FF2B5EF4-FFF2-40B4-BE49-F238E27FC236}">
                <a16:creationId xmlns:a16="http://schemas.microsoft.com/office/drawing/2014/main" id="{B2495766-9DC1-A0E6-BC05-17715620DA6E}"/>
              </a:ext>
            </a:extLst>
          </p:cNvPr>
          <p:cNvGraphicFramePr>
            <a:graphicFrameLocks noGrp="1"/>
          </p:cNvGraphicFramePr>
          <p:nvPr>
            <p:ph idx="1"/>
            <p:extLst>
              <p:ext uri="{D42A27DB-BD31-4B8C-83A1-F6EECF244321}">
                <p14:modId xmlns:p14="http://schemas.microsoft.com/office/powerpoint/2010/main" val="712738610"/>
              </p:ext>
            </p:extLst>
          </p:nvPr>
        </p:nvGraphicFramePr>
        <p:xfrm>
          <a:off x="221515" y="1700808"/>
          <a:ext cx="8692355" cy="4032446"/>
        </p:xfrm>
        <a:graphic>
          <a:graphicData uri="http://schemas.openxmlformats.org/drawingml/2006/table">
            <a:tbl>
              <a:tblPr firstRow="1" firstCol="1" bandRow="1"/>
              <a:tblGrid>
                <a:gridCol w="2747683">
                  <a:extLst>
                    <a:ext uri="{9D8B030D-6E8A-4147-A177-3AD203B41FA5}">
                      <a16:colId xmlns:a16="http://schemas.microsoft.com/office/drawing/2014/main" val="1307312037"/>
                    </a:ext>
                  </a:extLst>
                </a:gridCol>
                <a:gridCol w="1486168">
                  <a:extLst>
                    <a:ext uri="{9D8B030D-6E8A-4147-A177-3AD203B41FA5}">
                      <a16:colId xmlns:a16="http://schemas.microsoft.com/office/drawing/2014/main" val="414279603"/>
                    </a:ext>
                  </a:extLst>
                </a:gridCol>
                <a:gridCol w="1486168">
                  <a:extLst>
                    <a:ext uri="{9D8B030D-6E8A-4147-A177-3AD203B41FA5}">
                      <a16:colId xmlns:a16="http://schemas.microsoft.com/office/drawing/2014/main" val="413518376"/>
                    </a:ext>
                  </a:extLst>
                </a:gridCol>
                <a:gridCol w="1486168">
                  <a:extLst>
                    <a:ext uri="{9D8B030D-6E8A-4147-A177-3AD203B41FA5}">
                      <a16:colId xmlns:a16="http://schemas.microsoft.com/office/drawing/2014/main" val="3307288645"/>
                    </a:ext>
                  </a:extLst>
                </a:gridCol>
                <a:gridCol w="1486168">
                  <a:extLst>
                    <a:ext uri="{9D8B030D-6E8A-4147-A177-3AD203B41FA5}">
                      <a16:colId xmlns:a16="http://schemas.microsoft.com/office/drawing/2014/main" val="3006943478"/>
                    </a:ext>
                  </a:extLst>
                </a:gridCol>
              </a:tblGrid>
              <a:tr h="1792201">
                <a:tc>
                  <a:txBody>
                    <a:bodyPr/>
                    <a:lstStyle/>
                    <a:p>
                      <a:endParaRPr lang="fr-FR" sz="1000" dirty="0">
                        <a:effectLst/>
                        <a:latin typeface="Times" panose="02020603050405020304" pitchFamily="18" charset="0"/>
                        <a:cs typeface="Times New Roman" panose="02020603050405020304" pitchFamily="18" charset="0"/>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Encours de la dette au 01/01/2023</a:t>
                      </a:r>
                      <a:endParaRPr lang="fr-FR" sz="16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Remboursement en capital 2023 (hors emprunt 2023)</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Emprunts  nouveaux 2023</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Encours au 31/12/2023</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6130799"/>
                  </a:ext>
                </a:extLst>
              </a:tr>
              <a:tr h="448049">
                <a:tc>
                  <a:txBody>
                    <a:bodyPr/>
                    <a:lstStyle/>
                    <a:p>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Budget Principal</a:t>
                      </a:r>
                      <a:endParaRPr lang="fr-FR" sz="16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3 880 068,99 €</a:t>
                      </a:r>
                      <a:endParaRPr lang="fr-FR" sz="16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187 668,52 €</a:t>
                      </a:r>
                      <a:endParaRPr lang="fr-FR" sz="1600" b="1"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800 000,00 €</a:t>
                      </a:r>
                      <a:endParaRPr lang="fr-FR" sz="16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4 492 400,47 €</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2908052"/>
                  </a:ext>
                </a:extLst>
              </a:tr>
              <a:tr h="448049">
                <a:tc>
                  <a:txBody>
                    <a:bodyPr/>
                    <a:lstStyle/>
                    <a:p>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Budget AEP</a:t>
                      </a:r>
                      <a:endParaRPr lang="fr-FR" sz="16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2 025 508,91 €</a:t>
                      </a:r>
                      <a:endParaRPr lang="fr-FR" sz="16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104 821,35 €</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1 920 687,56 €</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8549949"/>
                  </a:ext>
                </a:extLst>
              </a:tr>
              <a:tr h="448049">
                <a:tc>
                  <a:txBody>
                    <a:bodyPr/>
                    <a:lstStyle/>
                    <a:p>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Budget assainissement collectif</a:t>
                      </a:r>
                      <a:endParaRPr lang="fr-FR" sz="16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1 104 338,69 €</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168 315,54 €</a:t>
                      </a:r>
                      <a:endParaRPr lang="fr-FR" sz="16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936 023,15 €</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1721974"/>
                  </a:ext>
                </a:extLst>
              </a:tr>
              <a:tr h="448049">
                <a:tc>
                  <a:txBody>
                    <a:bodyPr/>
                    <a:lstStyle/>
                    <a:p>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Budget SIPZAI</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11 571,60 €</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2 648,66 €</a:t>
                      </a:r>
                      <a:endParaRPr lang="fr-FR" sz="16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8 922,94 €</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287291"/>
                  </a:ext>
                </a:extLst>
              </a:tr>
              <a:tr h="448049">
                <a:tc>
                  <a:txBody>
                    <a:bodyPr/>
                    <a:lstStyle/>
                    <a:p>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fr-FR" sz="16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7 021 488,19 €</a:t>
                      </a:r>
                      <a:endParaRPr lang="fr-FR" sz="160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463 454,07 €</a:t>
                      </a:r>
                      <a:endParaRPr lang="fr-FR" sz="16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800 000,00 €</a:t>
                      </a:r>
                      <a:endParaRPr lang="fr-FR" sz="16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fr-FR"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7 358 034,12 €</a:t>
                      </a:r>
                      <a:endParaRPr lang="fr-FR" sz="1600" dirty="0">
                        <a:effectLst/>
                        <a:latin typeface="Times" panose="02020603050405020304" pitchFamily="18" charset="0"/>
                        <a:ea typeface="Times"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2167910"/>
                  </a:ext>
                </a:extLst>
              </a:tr>
            </a:tbl>
          </a:graphicData>
        </a:graphic>
      </p:graphicFrame>
      <p:sp>
        <p:nvSpPr>
          <p:cNvPr id="8" name="Rectangle 1">
            <a:extLst>
              <a:ext uri="{FF2B5EF4-FFF2-40B4-BE49-F238E27FC236}">
                <a16:creationId xmlns:a16="http://schemas.microsoft.com/office/drawing/2014/main" id="{A4BB1C2D-5952-B6D9-8071-7CF621B588FB}"/>
              </a:ext>
            </a:extLst>
          </p:cNvPr>
          <p:cNvSpPr>
            <a:spLocks noChangeArrowheads="1"/>
          </p:cNvSpPr>
          <p:nvPr/>
        </p:nvSpPr>
        <p:spPr bwMode="auto">
          <a:xfrm>
            <a:off x="-1948599" y="-1482289"/>
            <a:ext cx="1244233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pic>
        <p:nvPicPr>
          <p:cNvPr id="3" name="Image 2">
            <a:extLst>
              <a:ext uri="{FF2B5EF4-FFF2-40B4-BE49-F238E27FC236}">
                <a16:creationId xmlns:a16="http://schemas.microsoft.com/office/drawing/2014/main" id="{F5F68B19-270C-01CC-CAEB-D7477EB35A32}"/>
              </a:ext>
            </a:extLst>
          </p:cNvPr>
          <p:cNvPicPr>
            <a:picLocks noChangeAspect="1"/>
          </p:cNvPicPr>
          <p:nvPr/>
        </p:nvPicPr>
        <p:blipFill>
          <a:blip r:embed="rId2"/>
          <a:stretch>
            <a:fillRect/>
          </a:stretch>
        </p:blipFill>
        <p:spPr>
          <a:xfrm>
            <a:off x="107504" y="897613"/>
            <a:ext cx="2766309" cy="1800200"/>
          </a:xfrm>
          <a:prstGeom prst="rect">
            <a:avLst/>
          </a:prstGeom>
        </p:spPr>
      </p:pic>
    </p:spTree>
    <p:extLst>
      <p:ext uri="{BB962C8B-B14F-4D97-AF65-F5344CB8AC3E}">
        <p14:creationId xmlns:p14="http://schemas.microsoft.com/office/powerpoint/2010/main" val="38456582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D4CF77-ABE5-9491-C7C3-8B597E390EEA}"/>
              </a:ext>
            </a:extLst>
          </p:cNvPr>
          <p:cNvSpPr>
            <a:spLocks noGrp="1"/>
          </p:cNvSpPr>
          <p:nvPr>
            <p:ph type="title"/>
          </p:nvPr>
        </p:nvSpPr>
        <p:spPr/>
        <p:txBody>
          <a:bodyPr/>
          <a:lstStyle/>
          <a:p>
            <a:r>
              <a:rPr lang="fr-FR" b="1" dirty="0"/>
              <a:t>Analyse</a:t>
            </a:r>
          </a:p>
        </p:txBody>
      </p:sp>
      <p:sp>
        <p:nvSpPr>
          <p:cNvPr id="3" name="Espace réservé du contenu 2">
            <a:extLst>
              <a:ext uri="{FF2B5EF4-FFF2-40B4-BE49-F238E27FC236}">
                <a16:creationId xmlns:a16="http://schemas.microsoft.com/office/drawing/2014/main" id="{083E1AC6-E95F-3DA1-E306-1710C25838E5}"/>
              </a:ext>
            </a:extLst>
          </p:cNvPr>
          <p:cNvSpPr>
            <a:spLocks noGrp="1"/>
          </p:cNvSpPr>
          <p:nvPr>
            <p:ph idx="1"/>
          </p:nvPr>
        </p:nvSpPr>
        <p:spPr>
          <a:xfrm>
            <a:off x="827584" y="1316112"/>
            <a:ext cx="7992888" cy="5373216"/>
          </a:xfrm>
        </p:spPr>
        <p:txBody>
          <a:bodyPr/>
          <a:lstStyle/>
          <a:p>
            <a:pPr>
              <a:defRPr/>
            </a:pPr>
            <a:r>
              <a:rPr lang="fr-FR" sz="2400" b="1" dirty="0">
                <a:solidFill>
                  <a:srgbClr val="FF0000"/>
                </a:solidFill>
              </a:rPr>
              <a:t>équilibre du budget est du à </a:t>
            </a:r>
            <a:r>
              <a:rPr lang="fr-FR" sz="2400" dirty="0">
                <a:solidFill>
                  <a:srgbClr val="FF0000"/>
                </a:solidFill>
              </a:rPr>
              <a:t>: </a:t>
            </a:r>
          </a:p>
          <a:p>
            <a:pPr lvl="1" algn="just">
              <a:defRPr/>
            </a:pPr>
            <a:r>
              <a:rPr lang="fr-FR" sz="2400" dirty="0"/>
              <a:t>Des recettes exceptionnelles liées à l’encaissement en 2023 des recettes du contrat enfance jeunesse : 364 613 €</a:t>
            </a:r>
          </a:p>
          <a:p>
            <a:pPr lvl="1" algn="just">
              <a:defRPr/>
            </a:pPr>
            <a:r>
              <a:rPr lang="fr-FR" sz="2400" dirty="0"/>
              <a:t>FPIC </a:t>
            </a:r>
          </a:p>
          <a:p>
            <a:pPr lvl="1" algn="just">
              <a:defRPr/>
            </a:pPr>
            <a:r>
              <a:rPr lang="fr-FR" sz="2400" dirty="0"/>
              <a:t>Dynamique fraction TVA (suppression TH)</a:t>
            </a:r>
            <a:endParaRPr lang="fr-FR" sz="2400" dirty="0">
              <a:solidFill>
                <a:srgbClr val="FF0000"/>
              </a:solidFill>
            </a:endParaRPr>
          </a:p>
          <a:p>
            <a:pPr marL="342900" lvl="1" indent="-342900" algn="just">
              <a:buFontTx/>
              <a:buChar char="•"/>
              <a:defRPr/>
            </a:pPr>
            <a:r>
              <a:rPr lang="fr-FR" sz="2400" b="1" dirty="0">
                <a:solidFill>
                  <a:srgbClr val="FF0000"/>
                </a:solidFill>
                <a:ea typeface="+mn-ea"/>
                <a:cs typeface="+mn-cs"/>
              </a:rPr>
              <a:t>Mais attention à : </a:t>
            </a:r>
          </a:p>
          <a:p>
            <a:pPr marL="742950" lvl="2" indent="-342900" algn="just">
              <a:buFont typeface="Calibri" pitchFamily="34" charset="0"/>
              <a:buChar char="‒"/>
              <a:defRPr/>
            </a:pPr>
            <a:r>
              <a:rPr lang="fr-FR" dirty="0"/>
              <a:t>En dépenses : La compétence GEMAPI / Eaux pluviales </a:t>
            </a:r>
          </a:p>
          <a:p>
            <a:pPr marL="742950" lvl="2" indent="-342900" algn="just">
              <a:buFont typeface="Calibri" pitchFamily="34" charset="0"/>
              <a:buChar char="‒"/>
              <a:defRPr/>
            </a:pPr>
            <a:r>
              <a:rPr lang="fr-FR" dirty="0"/>
              <a:t>Aux recettes fluctuantes : Compensation CVAE / FPIC / TH </a:t>
            </a:r>
          </a:p>
          <a:p>
            <a:pPr marL="742950" lvl="2" indent="-342900" algn="just">
              <a:buFont typeface="Calibri" pitchFamily="34" charset="0"/>
              <a:buChar char="‒"/>
              <a:defRPr/>
            </a:pPr>
            <a:r>
              <a:rPr lang="fr-FR" b="1" dirty="0"/>
              <a:t>Rappel</a:t>
            </a:r>
            <a:r>
              <a:rPr lang="fr-FR" dirty="0"/>
              <a:t> : taux d’épargne à maintenir élevé // difficultés prêts bancaires (taux variables)</a:t>
            </a:r>
          </a:p>
          <a:p>
            <a:endParaRPr lang="fr-FR" dirty="0"/>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3986346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a:extLst>
              <a:ext uri="{FF2B5EF4-FFF2-40B4-BE49-F238E27FC236}">
                <a16:creationId xmlns:a16="http://schemas.microsoft.com/office/drawing/2014/main" id="{E507BE2F-AF43-4F42-C180-ED0465B61E6A}"/>
              </a:ext>
            </a:extLst>
          </p:cNvPr>
          <p:cNvPicPr>
            <a:picLocks noGrp="1" noChangeAspect="1"/>
          </p:cNvPicPr>
          <p:nvPr>
            <p:ph idx="1"/>
          </p:nvPr>
        </p:nvPicPr>
        <p:blipFill>
          <a:blip r:embed="rId2"/>
          <a:stretch>
            <a:fillRect/>
          </a:stretch>
        </p:blipFill>
        <p:spPr>
          <a:xfrm>
            <a:off x="1691390" y="2492896"/>
            <a:ext cx="5761219" cy="1176630"/>
          </a:xfrm>
        </p:spPr>
      </p:pic>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8145921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5" name="Titre 4">
            <a:extLst>
              <a:ext uri="{FF2B5EF4-FFF2-40B4-BE49-F238E27FC236}">
                <a16:creationId xmlns:a16="http://schemas.microsoft.com/office/drawing/2014/main" id="{E137B9BD-4789-B832-234A-B97DDA186881}"/>
              </a:ext>
            </a:extLst>
          </p:cNvPr>
          <p:cNvSpPr>
            <a:spLocks noGrp="1"/>
          </p:cNvSpPr>
          <p:nvPr>
            <p:ph type="title"/>
          </p:nvPr>
        </p:nvSpPr>
        <p:spPr>
          <a:xfrm>
            <a:off x="827584" y="260648"/>
            <a:ext cx="7715200" cy="1143000"/>
          </a:xfrm>
        </p:spPr>
        <p:txBody>
          <a:bodyPr/>
          <a:lstStyle/>
          <a:p>
            <a:r>
              <a:rPr lang="fr-FR" sz="3600" b="1" dirty="0"/>
              <a:t>Politique de l’eau</a:t>
            </a:r>
            <a:br>
              <a:rPr lang="fr-FR" sz="3600" b="1" dirty="0"/>
            </a:br>
            <a:r>
              <a:rPr lang="fr-FR" sz="3600" b="1" dirty="0">
                <a:solidFill>
                  <a:srgbClr val="C00000"/>
                </a:solidFill>
              </a:rPr>
              <a:t>Eau potable BP 2023</a:t>
            </a:r>
          </a:p>
        </p:txBody>
      </p:sp>
      <p:graphicFrame>
        <p:nvGraphicFramePr>
          <p:cNvPr id="6" name="Tableau 6">
            <a:extLst>
              <a:ext uri="{FF2B5EF4-FFF2-40B4-BE49-F238E27FC236}">
                <a16:creationId xmlns:a16="http://schemas.microsoft.com/office/drawing/2014/main" id="{8959DF6D-2D94-9B6E-CCEA-999E85677C10}"/>
              </a:ext>
            </a:extLst>
          </p:cNvPr>
          <p:cNvGraphicFramePr>
            <a:graphicFrameLocks noGrp="1"/>
          </p:cNvGraphicFramePr>
          <p:nvPr>
            <p:extLst>
              <p:ext uri="{D42A27DB-BD31-4B8C-83A1-F6EECF244321}">
                <p14:modId xmlns:p14="http://schemas.microsoft.com/office/powerpoint/2010/main" val="4135309611"/>
              </p:ext>
            </p:extLst>
          </p:nvPr>
        </p:nvGraphicFramePr>
        <p:xfrm>
          <a:off x="107505" y="1988840"/>
          <a:ext cx="4464496" cy="3870961"/>
        </p:xfrm>
        <a:graphic>
          <a:graphicData uri="http://schemas.openxmlformats.org/drawingml/2006/table">
            <a:tbl>
              <a:tblPr firstRow="1" bandRow="1">
                <a:tableStyleId>{5C22544A-7EE6-4342-B048-85BDC9FD1C3A}</a:tableStyleId>
              </a:tblPr>
              <a:tblGrid>
                <a:gridCol w="2220425">
                  <a:extLst>
                    <a:ext uri="{9D8B030D-6E8A-4147-A177-3AD203B41FA5}">
                      <a16:colId xmlns:a16="http://schemas.microsoft.com/office/drawing/2014/main" val="537150790"/>
                    </a:ext>
                  </a:extLst>
                </a:gridCol>
                <a:gridCol w="2244071">
                  <a:extLst>
                    <a:ext uri="{9D8B030D-6E8A-4147-A177-3AD203B41FA5}">
                      <a16:colId xmlns:a16="http://schemas.microsoft.com/office/drawing/2014/main" val="1523264036"/>
                    </a:ext>
                  </a:extLst>
                </a:gridCol>
              </a:tblGrid>
              <a:tr h="610089">
                <a:tc gridSpan="2">
                  <a:txBody>
                    <a:bodyPr/>
                    <a:lstStyle/>
                    <a:p>
                      <a:pPr algn="ctr"/>
                      <a:r>
                        <a:rPr lang="fr-FR" dirty="0">
                          <a:solidFill>
                            <a:schemeClr val="tx1"/>
                          </a:solidFill>
                        </a:rPr>
                        <a:t>DEPENSES FONCTIONNEMENT</a:t>
                      </a:r>
                    </a:p>
                  </a:txBody>
                  <a:tcPr/>
                </a:tc>
                <a:tc hMerge="1">
                  <a:txBody>
                    <a:bodyPr/>
                    <a:lstStyle/>
                    <a:p>
                      <a:endParaRPr lang="fr-FR" dirty="0"/>
                    </a:p>
                  </a:txBody>
                  <a:tcPr/>
                </a:tc>
                <a:extLst>
                  <a:ext uri="{0D108BD9-81ED-4DB2-BD59-A6C34878D82A}">
                    <a16:rowId xmlns:a16="http://schemas.microsoft.com/office/drawing/2014/main" val="725059353"/>
                  </a:ext>
                </a:extLst>
              </a:tr>
              <a:tr h="373695">
                <a:tc>
                  <a:txBody>
                    <a:bodyPr/>
                    <a:lstStyle/>
                    <a:p>
                      <a:r>
                        <a:rPr lang="fr-FR" b="1" dirty="0"/>
                        <a:t>CHAPITRES</a:t>
                      </a:r>
                    </a:p>
                  </a:txBody>
                  <a:tcPr/>
                </a:tc>
                <a:tc>
                  <a:txBody>
                    <a:bodyPr/>
                    <a:lstStyle/>
                    <a:p>
                      <a:pPr algn="ctr"/>
                      <a:r>
                        <a:rPr lang="fr-FR" b="1" dirty="0"/>
                        <a:t>BP 2023</a:t>
                      </a:r>
                    </a:p>
                  </a:txBody>
                  <a:tcPr/>
                </a:tc>
                <a:extLst>
                  <a:ext uri="{0D108BD9-81ED-4DB2-BD59-A6C34878D82A}">
                    <a16:rowId xmlns:a16="http://schemas.microsoft.com/office/drawing/2014/main" val="63941892"/>
                  </a:ext>
                </a:extLst>
              </a:tr>
              <a:tr h="373695">
                <a:tc>
                  <a:txBody>
                    <a:bodyPr/>
                    <a:lstStyle/>
                    <a:p>
                      <a:pPr algn="l"/>
                      <a:r>
                        <a:rPr lang="fr-FR" dirty="0"/>
                        <a:t>011</a:t>
                      </a:r>
                    </a:p>
                  </a:txBody>
                  <a:tcPr/>
                </a:tc>
                <a:tc>
                  <a:txBody>
                    <a:bodyPr/>
                    <a:lstStyle/>
                    <a:p>
                      <a:pPr algn="ctr"/>
                      <a:r>
                        <a:rPr lang="fr-FR" dirty="0"/>
                        <a:t>153 960€</a:t>
                      </a:r>
                    </a:p>
                  </a:txBody>
                  <a:tcPr/>
                </a:tc>
                <a:extLst>
                  <a:ext uri="{0D108BD9-81ED-4DB2-BD59-A6C34878D82A}">
                    <a16:rowId xmlns:a16="http://schemas.microsoft.com/office/drawing/2014/main" val="755201776"/>
                  </a:ext>
                </a:extLst>
              </a:tr>
              <a:tr h="373695">
                <a:tc>
                  <a:txBody>
                    <a:bodyPr/>
                    <a:lstStyle/>
                    <a:p>
                      <a:pPr algn="l"/>
                      <a:r>
                        <a:rPr lang="fr-FR" dirty="0"/>
                        <a:t>012</a:t>
                      </a:r>
                    </a:p>
                  </a:txBody>
                  <a:tcPr/>
                </a:tc>
                <a:tc>
                  <a:txBody>
                    <a:bodyPr/>
                    <a:lstStyle/>
                    <a:p>
                      <a:pPr algn="ctr"/>
                      <a:r>
                        <a:rPr lang="fr-FR" dirty="0"/>
                        <a:t>91 300€</a:t>
                      </a:r>
                    </a:p>
                  </a:txBody>
                  <a:tcPr/>
                </a:tc>
                <a:extLst>
                  <a:ext uri="{0D108BD9-81ED-4DB2-BD59-A6C34878D82A}">
                    <a16:rowId xmlns:a16="http://schemas.microsoft.com/office/drawing/2014/main" val="2635105397"/>
                  </a:ext>
                </a:extLst>
              </a:tr>
              <a:tr h="645007">
                <a:tc>
                  <a:txBody>
                    <a:bodyPr/>
                    <a:lstStyle/>
                    <a:p>
                      <a:pPr algn="l"/>
                      <a:r>
                        <a:rPr lang="fr-FR" dirty="0"/>
                        <a:t>023 (virement </a:t>
                      </a:r>
                      <a:r>
                        <a:rPr lang="fr-FR" dirty="0" err="1"/>
                        <a:t>invest</a:t>
                      </a:r>
                      <a:r>
                        <a:rPr lang="fr-FR" dirty="0"/>
                        <a:t>)</a:t>
                      </a:r>
                    </a:p>
                  </a:txBody>
                  <a:tcPr/>
                </a:tc>
                <a:tc>
                  <a:txBody>
                    <a:bodyPr/>
                    <a:lstStyle/>
                    <a:p>
                      <a:pPr algn="ctr"/>
                      <a:r>
                        <a:rPr lang="fr-FR" dirty="0"/>
                        <a:t>296 316,72€</a:t>
                      </a:r>
                    </a:p>
                  </a:txBody>
                  <a:tcPr/>
                </a:tc>
                <a:extLst>
                  <a:ext uri="{0D108BD9-81ED-4DB2-BD59-A6C34878D82A}">
                    <a16:rowId xmlns:a16="http://schemas.microsoft.com/office/drawing/2014/main" val="709290458"/>
                  </a:ext>
                </a:extLst>
              </a:tr>
              <a:tr h="373695">
                <a:tc>
                  <a:txBody>
                    <a:bodyPr/>
                    <a:lstStyle/>
                    <a:p>
                      <a:pPr algn="l"/>
                      <a:r>
                        <a:rPr lang="fr-FR" dirty="0"/>
                        <a:t>042 (op d’ordre)</a:t>
                      </a:r>
                    </a:p>
                  </a:txBody>
                  <a:tcPr/>
                </a:tc>
                <a:tc>
                  <a:txBody>
                    <a:bodyPr/>
                    <a:lstStyle/>
                    <a:p>
                      <a:pPr algn="ctr"/>
                      <a:r>
                        <a:rPr lang="fr-FR" dirty="0"/>
                        <a:t>575 000€</a:t>
                      </a:r>
                    </a:p>
                  </a:txBody>
                  <a:tcPr/>
                </a:tc>
                <a:extLst>
                  <a:ext uri="{0D108BD9-81ED-4DB2-BD59-A6C34878D82A}">
                    <a16:rowId xmlns:a16="http://schemas.microsoft.com/office/drawing/2014/main" val="1289967605"/>
                  </a:ext>
                </a:extLst>
              </a:tr>
              <a:tr h="373695">
                <a:tc>
                  <a:txBody>
                    <a:bodyPr/>
                    <a:lstStyle/>
                    <a:p>
                      <a:pPr algn="l"/>
                      <a:r>
                        <a:rPr lang="fr-FR" dirty="0"/>
                        <a:t>66 </a:t>
                      </a:r>
                      <a:r>
                        <a:rPr lang="fr-FR" dirty="0" err="1"/>
                        <a:t>ch</a:t>
                      </a:r>
                      <a:r>
                        <a:rPr lang="fr-FR" dirty="0"/>
                        <a:t> fin</a:t>
                      </a:r>
                    </a:p>
                  </a:txBody>
                  <a:tcPr/>
                </a:tc>
                <a:tc>
                  <a:txBody>
                    <a:bodyPr/>
                    <a:lstStyle/>
                    <a:p>
                      <a:pPr algn="ctr"/>
                      <a:r>
                        <a:rPr lang="fr-FR" dirty="0"/>
                        <a:t>26 000€</a:t>
                      </a:r>
                    </a:p>
                  </a:txBody>
                  <a:tcPr/>
                </a:tc>
                <a:extLst>
                  <a:ext uri="{0D108BD9-81ED-4DB2-BD59-A6C34878D82A}">
                    <a16:rowId xmlns:a16="http://schemas.microsoft.com/office/drawing/2014/main" val="2780342575"/>
                  </a:ext>
                </a:extLst>
              </a:tr>
              <a:tr h="373695">
                <a:tc>
                  <a:txBody>
                    <a:bodyPr/>
                    <a:lstStyle/>
                    <a:p>
                      <a:pPr algn="l"/>
                      <a:r>
                        <a:rPr lang="fr-FR" dirty="0"/>
                        <a:t>67 </a:t>
                      </a:r>
                      <a:r>
                        <a:rPr lang="fr-FR" dirty="0" err="1"/>
                        <a:t>ch</a:t>
                      </a:r>
                      <a:r>
                        <a:rPr lang="fr-FR" dirty="0"/>
                        <a:t> </a:t>
                      </a:r>
                      <a:r>
                        <a:rPr lang="fr-FR" dirty="0" err="1"/>
                        <a:t>excep</a:t>
                      </a:r>
                      <a:endParaRPr lang="fr-FR" dirty="0"/>
                    </a:p>
                  </a:txBody>
                  <a:tcPr/>
                </a:tc>
                <a:tc>
                  <a:txBody>
                    <a:bodyPr/>
                    <a:lstStyle/>
                    <a:p>
                      <a:pPr algn="ctr"/>
                      <a:r>
                        <a:rPr lang="fr-FR" dirty="0"/>
                        <a:t>100€</a:t>
                      </a:r>
                    </a:p>
                  </a:txBody>
                  <a:tcPr/>
                </a:tc>
                <a:extLst>
                  <a:ext uri="{0D108BD9-81ED-4DB2-BD59-A6C34878D82A}">
                    <a16:rowId xmlns:a16="http://schemas.microsoft.com/office/drawing/2014/main" val="4015578091"/>
                  </a:ext>
                </a:extLst>
              </a:tr>
              <a:tr h="373695">
                <a:tc>
                  <a:txBody>
                    <a:bodyPr/>
                    <a:lstStyle/>
                    <a:p>
                      <a:pPr algn="ctr"/>
                      <a:r>
                        <a:rPr lang="fr-FR" b="1" dirty="0">
                          <a:solidFill>
                            <a:srgbClr val="A50021"/>
                          </a:solidFill>
                        </a:rPr>
                        <a:t>TOTAL</a:t>
                      </a:r>
                    </a:p>
                  </a:txBody>
                  <a:tcPr/>
                </a:tc>
                <a:tc>
                  <a:txBody>
                    <a:bodyPr/>
                    <a:lstStyle/>
                    <a:p>
                      <a:pPr algn="ctr"/>
                      <a:r>
                        <a:rPr lang="fr-FR" b="1" dirty="0">
                          <a:solidFill>
                            <a:srgbClr val="A50021"/>
                          </a:solidFill>
                        </a:rPr>
                        <a:t>1 142 676,72€</a:t>
                      </a:r>
                    </a:p>
                  </a:txBody>
                  <a:tcPr/>
                </a:tc>
                <a:extLst>
                  <a:ext uri="{0D108BD9-81ED-4DB2-BD59-A6C34878D82A}">
                    <a16:rowId xmlns:a16="http://schemas.microsoft.com/office/drawing/2014/main" val="2483406116"/>
                  </a:ext>
                </a:extLst>
              </a:tr>
            </a:tbl>
          </a:graphicData>
        </a:graphic>
      </p:graphicFrame>
      <p:graphicFrame>
        <p:nvGraphicFramePr>
          <p:cNvPr id="10" name="Tableau 10">
            <a:extLst>
              <a:ext uri="{FF2B5EF4-FFF2-40B4-BE49-F238E27FC236}">
                <a16:creationId xmlns:a16="http://schemas.microsoft.com/office/drawing/2014/main" id="{1D30D64B-0902-9C73-5378-55B5FC3ACC2A}"/>
              </a:ext>
            </a:extLst>
          </p:cNvPr>
          <p:cNvGraphicFramePr>
            <a:graphicFrameLocks noGrp="1"/>
          </p:cNvGraphicFramePr>
          <p:nvPr>
            <p:extLst>
              <p:ext uri="{D42A27DB-BD31-4B8C-83A1-F6EECF244321}">
                <p14:modId xmlns:p14="http://schemas.microsoft.com/office/powerpoint/2010/main" val="2768844703"/>
              </p:ext>
            </p:extLst>
          </p:nvPr>
        </p:nvGraphicFramePr>
        <p:xfrm>
          <a:off x="4685184" y="2004392"/>
          <a:ext cx="4032448" cy="3855408"/>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254551977"/>
                    </a:ext>
                  </a:extLst>
                </a:gridCol>
                <a:gridCol w="1975048">
                  <a:extLst>
                    <a:ext uri="{9D8B030D-6E8A-4147-A177-3AD203B41FA5}">
                      <a16:colId xmlns:a16="http://schemas.microsoft.com/office/drawing/2014/main" val="1226411432"/>
                    </a:ext>
                  </a:extLst>
                </a:gridCol>
              </a:tblGrid>
              <a:tr h="642568">
                <a:tc gridSpan="2">
                  <a:txBody>
                    <a:bodyPr/>
                    <a:lstStyle/>
                    <a:p>
                      <a:r>
                        <a:rPr lang="fr-FR" dirty="0">
                          <a:solidFill>
                            <a:schemeClr val="tx1"/>
                          </a:solidFill>
                        </a:rPr>
                        <a:t>RECETTES DE FONCTIONNEMENT</a:t>
                      </a:r>
                    </a:p>
                  </a:txBody>
                  <a:tcPr/>
                </a:tc>
                <a:tc hMerge="1">
                  <a:txBody>
                    <a:bodyPr/>
                    <a:lstStyle/>
                    <a:p>
                      <a:endParaRPr lang="fr-FR" dirty="0"/>
                    </a:p>
                  </a:txBody>
                  <a:tcPr/>
                </a:tc>
                <a:extLst>
                  <a:ext uri="{0D108BD9-81ED-4DB2-BD59-A6C34878D82A}">
                    <a16:rowId xmlns:a16="http://schemas.microsoft.com/office/drawing/2014/main" val="1423535876"/>
                  </a:ext>
                </a:extLst>
              </a:tr>
              <a:tr h="642568">
                <a:tc>
                  <a:txBody>
                    <a:bodyPr/>
                    <a:lstStyle/>
                    <a:p>
                      <a:pPr algn="ctr"/>
                      <a:r>
                        <a:rPr lang="fr-FR" b="1" dirty="0"/>
                        <a:t>CHAPITRES</a:t>
                      </a:r>
                    </a:p>
                  </a:txBody>
                  <a:tcPr/>
                </a:tc>
                <a:tc>
                  <a:txBody>
                    <a:bodyPr/>
                    <a:lstStyle/>
                    <a:p>
                      <a:pPr algn="ctr"/>
                      <a:r>
                        <a:rPr lang="fr-FR" b="1" dirty="0"/>
                        <a:t>BP 2023</a:t>
                      </a:r>
                    </a:p>
                  </a:txBody>
                  <a:tcPr/>
                </a:tc>
                <a:extLst>
                  <a:ext uri="{0D108BD9-81ED-4DB2-BD59-A6C34878D82A}">
                    <a16:rowId xmlns:a16="http://schemas.microsoft.com/office/drawing/2014/main" val="3760454753"/>
                  </a:ext>
                </a:extLst>
              </a:tr>
              <a:tr h="642568">
                <a:tc>
                  <a:txBody>
                    <a:bodyPr/>
                    <a:lstStyle/>
                    <a:p>
                      <a:pPr algn="l"/>
                      <a:r>
                        <a:rPr lang="fr-FR" dirty="0"/>
                        <a:t>002</a:t>
                      </a:r>
                    </a:p>
                  </a:txBody>
                  <a:tcPr/>
                </a:tc>
                <a:tc>
                  <a:txBody>
                    <a:bodyPr/>
                    <a:lstStyle/>
                    <a:p>
                      <a:pPr algn="ctr"/>
                      <a:r>
                        <a:rPr lang="fr-FR" dirty="0"/>
                        <a:t>274 676,72€</a:t>
                      </a:r>
                    </a:p>
                  </a:txBody>
                  <a:tcPr/>
                </a:tc>
                <a:extLst>
                  <a:ext uri="{0D108BD9-81ED-4DB2-BD59-A6C34878D82A}">
                    <a16:rowId xmlns:a16="http://schemas.microsoft.com/office/drawing/2014/main" val="2954685854"/>
                  </a:ext>
                </a:extLst>
              </a:tr>
              <a:tr h="642568">
                <a:tc>
                  <a:txBody>
                    <a:bodyPr/>
                    <a:lstStyle/>
                    <a:p>
                      <a:pPr algn="l"/>
                      <a:r>
                        <a:rPr lang="fr-FR" dirty="0"/>
                        <a:t>042 Op ordre</a:t>
                      </a:r>
                    </a:p>
                  </a:txBody>
                  <a:tcPr/>
                </a:tc>
                <a:tc>
                  <a:txBody>
                    <a:bodyPr/>
                    <a:lstStyle/>
                    <a:p>
                      <a:pPr algn="ctr"/>
                      <a:r>
                        <a:rPr lang="fr-FR" dirty="0"/>
                        <a:t>130 000€</a:t>
                      </a:r>
                    </a:p>
                  </a:txBody>
                  <a:tcPr/>
                </a:tc>
                <a:extLst>
                  <a:ext uri="{0D108BD9-81ED-4DB2-BD59-A6C34878D82A}">
                    <a16:rowId xmlns:a16="http://schemas.microsoft.com/office/drawing/2014/main" val="138428525"/>
                  </a:ext>
                </a:extLst>
              </a:tr>
              <a:tr h="642568">
                <a:tc>
                  <a:txBody>
                    <a:bodyPr/>
                    <a:lstStyle/>
                    <a:p>
                      <a:pPr algn="l"/>
                      <a:r>
                        <a:rPr lang="fr-FR" dirty="0"/>
                        <a:t>70 prod </a:t>
                      </a:r>
                      <a:r>
                        <a:rPr lang="fr-FR" dirty="0" err="1"/>
                        <a:t>serv</a:t>
                      </a:r>
                      <a:endParaRPr lang="fr-FR" dirty="0"/>
                    </a:p>
                  </a:txBody>
                  <a:tcPr/>
                </a:tc>
                <a:tc>
                  <a:txBody>
                    <a:bodyPr/>
                    <a:lstStyle/>
                    <a:p>
                      <a:pPr algn="ctr"/>
                      <a:r>
                        <a:rPr lang="fr-FR" dirty="0"/>
                        <a:t>738 000€</a:t>
                      </a:r>
                    </a:p>
                  </a:txBody>
                  <a:tcPr/>
                </a:tc>
                <a:extLst>
                  <a:ext uri="{0D108BD9-81ED-4DB2-BD59-A6C34878D82A}">
                    <a16:rowId xmlns:a16="http://schemas.microsoft.com/office/drawing/2014/main" val="3823045656"/>
                  </a:ext>
                </a:extLst>
              </a:tr>
              <a:tr h="642568">
                <a:tc>
                  <a:txBody>
                    <a:bodyPr/>
                    <a:lstStyle/>
                    <a:p>
                      <a:pPr algn="ctr"/>
                      <a:r>
                        <a:rPr lang="fr-FR" b="1" dirty="0">
                          <a:solidFill>
                            <a:srgbClr val="C00000"/>
                          </a:solidFill>
                        </a:rPr>
                        <a:t>TOTAL</a:t>
                      </a:r>
                    </a:p>
                  </a:txBody>
                  <a:tcPr/>
                </a:tc>
                <a:tc>
                  <a:txBody>
                    <a:bodyPr/>
                    <a:lstStyle/>
                    <a:p>
                      <a:pPr algn="ctr"/>
                      <a:r>
                        <a:rPr lang="fr-FR" b="1" dirty="0">
                          <a:solidFill>
                            <a:srgbClr val="C00000"/>
                          </a:solidFill>
                        </a:rPr>
                        <a:t>1 142 676,72</a:t>
                      </a:r>
                    </a:p>
                  </a:txBody>
                  <a:tcPr/>
                </a:tc>
                <a:extLst>
                  <a:ext uri="{0D108BD9-81ED-4DB2-BD59-A6C34878D82A}">
                    <a16:rowId xmlns:a16="http://schemas.microsoft.com/office/drawing/2014/main" val="3492525569"/>
                  </a:ext>
                </a:extLst>
              </a:tr>
            </a:tbl>
          </a:graphicData>
        </a:graphic>
      </p:graphicFrame>
    </p:spTree>
    <p:extLst>
      <p:ext uri="{BB962C8B-B14F-4D97-AF65-F5344CB8AC3E}">
        <p14:creationId xmlns:p14="http://schemas.microsoft.com/office/powerpoint/2010/main" val="1011061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714374" y="260648"/>
            <a:ext cx="7715250" cy="1143000"/>
          </a:xfrm>
        </p:spPr>
        <p:txBody>
          <a:bodyPr/>
          <a:lstStyle/>
          <a:p>
            <a:r>
              <a:rPr lang="fr-FR" altLang="fr-FR" b="1" dirty="0">
                <a:solidFill>
                  <a:srgbClr val="FF6600"/>
                </a:solidFill>
              </a:rPr>
              <a:t>RESULTATS CA 2022</a:t>
            </a:r>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3" name="Espace réservé du contenu 2">
            <a:extLst>
              <a:ext uri="{FF2B5EF4-FFF2-40B4-BE49-F238E27FC236}">
                <a16:creationId xmlns:a16="http://schemas.microsoft.com/office/drawing/2014/main" id="{2E891BC7-55C3-F038-BF23-018DDC7F7121}"/>
              </a:ext>
            </a:extLst>
          </p:cNvPr>
          <p:cNvSpPr>
            <a:spLocks noGrp="1"/>
          </p:cNvSpPr>
          <p:nvPr>
            <p:ph idx="1"/>
          </p:nvPr>
        </p:nvSpPr>
        <p:spPr>
          <a:xfrm>
            <a:off x="150673" y="1268760"/>
            <a:ext cx="9000999" cy="4525963"/>
          </a:xfrm>
        </p:spPr>
        <p:txBody>
          <a:bodyPr/>
          <a:lstStyle/>
          <a:p>
            <a:r>
              <a:rPr lang="fr-FR" b="1" dirty="0"/>
              <a:t>Investissement 2022: 2 474 718,5€</a:t>
            </a:r>
          </a:p>
          <a:p>
            <a:pPr marL="0" indent="0">
              <a:buNone/>
            </a:pPr>
            <a:r>
              <a:rPr lang="fr-FR" sz="2000" b="1" dirty="0"/>
              <a:t>Administration général</a:t>
            </a:r>
            <a:r>
              <a:rPr lang="fr-FR" sz="2000" dirty="0"/>
              <a:t>: 2 113,68€ (solde construction du siège)</a:t>
            </a:r>
          </a:p>
          <a:p>
            <a:pPr marL="0" indent="0">
              <a:buNone/>
            </a:pPr>
            <a:r>
              <a:rPr lang="fr-FR" sz="2000" b="1" dirty="0" err="1"/>
              <a:t>Enf</a:t>
            </a:r>
            <a:r>
              <a:rPr lang="fr-FR" sz="2000" b="1" dirty="0"/>
              <a:t>/jeunesse</a:t>
            </a:r>
            <a:r>
              <a:rPr lang="fr-FR" sz="2000" dirty="0"/>
              <a:t>: 968 087,42€ (Crèche Viviers) et 27 735,12€ (</a:t>
            </a:r>
            <a:r>
              <a:rPr lang="fr-FR" sz="2000" dirty="0" err="1"/>
              <a:t>skateparc</a:t>
            </a:r>
            <a:r>
              <a:rPr lang="fr-FR" sz="2000" dirty="0"/>
              <a:t>)= </a:t>
            </a:r>
            <a:r>
              <a:rPr lang="fr-FR" sz="2000" b="1" dirty="0"/>
              <a:t>995 822,54€</a:t>
            </a:r>
          </a:p>
          <a:p>
            <a:pPr marL="0" indent="0">
              <a:buNone/>
            </a:pPr>
            <a:r>
              <a:rPr lang="fr-FR" sz="2000" b="1" dirty="0"/>
              <a:t>Culture</a:t>
            </a:r>
            <a:r>
              <a:rPr lang="fr-FR" sz="2000" dirty="0"/>
              <a:t>:  </a:t>
            </a:r>
            <a:r>
              <a:rPr lang="fr-FR" sz="2000" b="1" dirty="0"/>
              <a:t>691 196€ </a:t>
            </a:r>
            <a:r>
              <a:rPr lang="fr-FR" sz="2000" dirty="0"/>
              <a:t>(réhabilitation de la chapelle)</a:t>
            </a:r>
          </a:p>
          <a:p>
            <a:pPr marL="0" indent="0">
              <a:buNone/>
            </a:pPr>
            <a:r>
              <a:rPr lang="fr-FR" sz="2000" b="1" dirty="0"/>
              <a:t>Habitat</a:t>
            </a:r>
            <a:r>
              <a:rPr lang="fr-FR" sz="2000" dirty="0"/>
              <a:t>: subventions amélioration habitat + étude AAGDV= 14 220€</a:t>
            </a:r>
          </a:p>
          <a:p>
            <a:pPr marL="0" indent="0">
              <a:buNone/>
            </a:pPr>
            <a:r>
              <a:rPr lang="fr-FR" sz="2000" b="1" dirty="0"/>
              <a:t>Urbanisme</a:t>
            </a:r>
            <a:r>
              <a:rPr lang="fr-FR" sz="2000" dirty="0"/>
              <a:t>: 33 503,27€ (dont 27 547,2€ PLUI-H)</a:t>
            </a:r>
          </a:p>
          <a:p>
            <a:pPr marL="0" indent="0">
              <a:buNone/>
            </a:pPr>
            <a:r>
              <a:rPr lang="fr-FR" sz="2000" b="1" dirty="0"/>
              <a:t>Réseaux eaux pluviales</a:t>
            </a:r>
            <a:r>
              <a:rPr lang="fr-FR" sz="2000" dirty="0"/>
              <a:t>: 10 010,12€</a:t>
            </a:r>
          </a:p>
          <a:p>
            <a:pPr marL="0" indent="0">
              <a:buNone/>
            </a:pPr>
            <a:r>
              <a:rPr lang="fr-FR" sz="2000" b="1" dirty="0"/>
              <a:t>Déchets</a:t>
            </a:r>
            <a:r>
              <a:rPr lang="fr-FR" sz="2000" dirty="0"/>
              <a:t>: </a:t>
            </a:r>
            <a:r>
              <a:rPr lang="fr-FR" sz="2000" b="1" dirty="0"/>
              <a:t>85 805,75€</a:t>
            </a:r>
          </a:p>
          <a:p>
            <a:pPr marL="0" indent="0">
              <a:buNone/>
            </a:pPr>
            <a:r>
              <a:rPr lang="fr-FR" sz="2000" b="1" dirty="0"/>
              <a:t>Déploiement fibre</a:t>
            </a:r>
            <a:r>
              <a:rPr lang="fr-FR" sz="2000" dirty="0"/>
              <a:t>: </a:t>
            </a:r>
            <a:r>
              <a:rPr lang="fr-FR" sz="2000" b="1" dirty="0"/>
              <a:t>400 000€</a:t>
            </a:r>
          </a:p>
          <a:p>
            <a:pPr marL="0" indent="0">
              <a:buNone/>
            </a:pPr>
            <a:r>
              <a:rPr lang="fr-FR" sz="2000" b="1" dirty="0"/>
              <a:t>SDE</a:t>
            </a:r>
            <a:r>
              <a:rPr lang="fr-FR" sz="2000" dirty="0"/>
              <a:t>: 79 098,43€</a:t>
            </a:r>
          </a:p>
          <a:p>
            <a:pPr marL="0" indent="0">
              <a:buNone/>
            </a:pPr>
            <a:r>
              <a:rPr lang="fr-FR" sz="2000" b="1" dirty="0"/>
              <a:t>Développement éco: </a:t>
            </a:r>
            <a:r>
              <a:rPr lang="fr-FR" sz="2000" dirty="0"/>
              <a:t>73 374,15€ (aide </a:t>
            </a:r>
            <a:r>
              <a:rPr lang="fr-FR" sz="2000" dirty="0" err="1"/>
              <a:t>immo</a:t>
            </a:r>
            <a:r>
              <a:rPr lang="fr-FR" sz="2000" dirty="0"/>
              <a:t> d’entreprises)+ 15 000€ hôtel d’entreprises + 37 184,68€ rachat parcelle budget annexe </a:t>
            </a:r>
            <a:r>
              <a:rPr lang="fr-FR" sz="2000" dirty="0" err="1"/>
              <a:t>Bellieure</a:t>
            </a:r>
            <a:r>
              <a:rPr lang="fr-FR" sz="2000" dirty="0"/>
              <a:t>= </a:t>
            </a:r>
            <a:r>
              <a:rPr lang="fr-FR" sz="2000" b="1" dirty="0"/>
              <a:t>125 558,83€</a:t>
            </a:r>
          </a:p>
          <a:p>
            <a:pPr marL="0" indent="0">
              <a:buNone/>
            </a:pPr>
            <a:r>
              <a:rPr lang="fr-FR" sz="2000" b="1" dirty="0"/>
              <a:t>		Divers : </a:t>
            </a:r>
            <a:r>
              <a:rPr lang="fr-FR" sz="2000" dirty="0"/>
              <a:t>37 389,88€ (informatique, entretien bâtiments, petits 		équipements)</a:t>
            </a:r>
          </a:p>
          <a:p>
            <a:pPr marL="0" indent="0">
              <a:buNone/>
            </a:pPr>
            <a:endParaRPr lang="fr-FR" sz="2000" b="1" dirty="0"/>
          </a:p>
          <a:p>
            <a:pPr marL="0" indent="0">
              <a:buNone/>
            </a:pPr>
            <a:endParaRPr lang="fr-FR" sz="2000" dirty="0"/>
          </a:p>
          <a:p>
            <a:pPr marL="0" indent="0">
              <a:buNone/>
            </a:pPr>
            <a:endParaRPr lang="fr-FR" sz="2000" dirty="0"/>
          </a:p>
        </p:txBody>
      </p:sp>
    </p:spTree>
    <p:extLst>
      <p:ext uri="{BB962C8B-B14F-4D97-AF65-F5344CB8AC3E}">
        <p14:creationId xmlns:p14="http://schemas.microsoft.com/office/powerpoint/2010/main" val="1273777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5" name="Titre 4">
            <a:extLst>
              <a:ext uri="{FF2B5EF4-FFF2-40B4-BE49-F238E27FC236}">
                <a16:creationId xmlns:a16="http://schemas.microsoft.com/office/drawing/2014/main" id="{E137B9BD-4789-B832-234A-B97DDA186881}"/>
              </a:ext>
            </a:extLst>
          </p:cNvPr>
          <p:cNvSpPr>
            <a:spLocks noGrp="1"/>
          </p:cNvSpPr>
          <p:nvPr>
            <p:ph type="title"/>
          </p:nvPr>
        </p:nvSpPr>
        <p:spPr>
          <a:xfrm>
            <a:off x="827584" y="260648"/>
            <a:ext cx="7715200" cy="1143000"/>
          </a:xfrm>
        </p:spPr>
        <p:txBody>
          <a:bodyPr/>
          <a:lstStyle/>
          <a:p>
            <a:r>
              <a:rPr lang="fr-FR" sz="3600" b="1" dirty="0"/>
              <a:t>Politique de l’eau</a:t>
            </a:r>
            <a:br>
              <a:rPr lang="fr-FR" sz="3600" b="1" dirty="0"/>
            </a:br>
            <a:r>
              <a:rPr lang="fr-FR" sz="3600" b="1" dirty="0">
                <a:solidFill>
                  <a:srgbClr val="C00000"/>
                </a:solidFill>
              </a:rPr>
              <a:t>Eau potable BP 2023</a:t>
            </a:r>
          </a:p>
        </p:txBody>
      </p:sp>
      <p:graphicFrame>
        <p:nvGraphicFramePr>
          <p:cNvPr id="6" name="Tableau 6">
            <a:extLst>
              <a:ext uri="{FF2B5EF4-FFF2-40B4-BE49-F238E27FC236}">
                <a16:creationId xmlns:a16="http://schemas.microsoft.com/office/drawing/2014/main" id="{8959DF6D-2D94-9B6E-CCEA-999E85677C10}"/>
              </a:ext>
            </a:extLst>
          </p:cNvPr>
          <p:cNvGraphicFramePr>
            <a:graphicFrameLocks noGrp="1"/>
          </p:cNvGraphicFramePr>
          <p:nvPr>
            <p:extLst>
              <p:ext uri="{D42A27DB-BD31-4B8C-83A1-F6EECF244321}">
                <p14:modId xmlns:p14="http://schemas.microsoft.com/office/powerpoint/2010/main" val="4244440640"/>
              </p:ext>
            </p:extLst>
          </p:nvPr>
        </p:nvGraphicFramePr>
        <p:xfrm>
          <a:off x="107504" y="1700808"/>
          <a:ext cx="4464496" cy="4805145"/>
        </p:xfrm>
        <a:graphic>
          <a:graphicData uri="http://schemas.openxmlformats.org/drawingml/2006/table">
            <a:tbl>
              <a:tblPr firstRow="1" bandRow="1">
                <a:tableStyleId>{5C22544A-7EE6-4342-B048-85BDC9FD1C3A}</a:tableStyleId>
              </a:tblPr>
              <a:tblGrid>
                <a:gridCol w="2220425">
                  <a:extLst>
                    <a:ext uri="{9D8B030D-6E8A-4147-A177-3AD203B41FA5}">
                      <a16:colId xmlns:a16="http://schemas.microsoft.com/office/drawing/2014/main" val="537150790"/>
                    </a:ext>
                  </a:extLst>
                </a:gridCol>
                <a:gridCol w="2244071">
                  <a:extLst>
                    <a:ext uri="{9D8B030D-6E8A-4147-A177-3AD203B41FA5}">
                      <a16:colId xmlns:a16="http://schemas.microsoft.com/office/drawing/2014/main" val="1523264036"/>
                    </a:ext>
                  </a:extLst>
                </a:gridCol>
              </a:tblGrid>
              <a:tr h="893409">
                <a:tc gridSpan="2">
                  <a:txBody>
                    <a:bodyPr/>
                    <a:lstStyle/>
                    <a:p>
                      <a:pPr algn="ctr"/>
                      <a:endParaRPr lang="fr-FR" dirty="0">
                        <a:solidFill>
                          <a:schemeClr val="tx1"/>
                        </a:solidFill>
                      </a:endParaRPr>
                    </a:p>
                    <a:p>
                      <a:pPr algn="ctr"/>
                      <a:r>
                        <a:rPr lang="fr-FR" dirty="0">
                          <a:solidFill>
                            <a:schemeClr val="tx1"/>
                          </a:solidFill>
                        </a:rPr>
                        <a:t>DEPENSES INVESTISSEMENT</a:t>
                      </a:r>
                    </a:p>
                  </a:txBody>
                  <a:tcPr/>
                </a:tc>
                <a:tc hMerge="1">
                  <a:txBody>
                    <a:bodyPr/>
                    <a:lstStyle/>
                    <a:p>
                      <a:endParaRPr lang="fr-FR" dirty="0"/>
                    </a:p>
                  </a:txBody>
                  <a:tcPr/>
                </a:tc>
                <a:extLst>
                  <a:ext uri="{0D108BD9-81ED-4DB2-BD59-A6C34878D82A}">
                    <a16:rowId xmlns:a16="http://schemas.microsoft.com/office/drawing/2014/main" val="725059353"/>
                  </a:ext>
                </a:extLst>
              </a:tr>
              <a:tr h="547236">
                <a:tc>
                  <a:txBody>
                    <a:bodyPr/>
                    <a:lstStyle/>
                    <a:p>
                      <a:pPr algn="ctr"/>
                      <a:r>
                        <a:rPr lang="fr-FR" b="1" dirty="0"/>
                        <a:t>CHAPITRES</a:t>
                      </a:r>
                    </a:p>
                  </a:txBody>
                  <a:tcPr/>
                </a:tc>
                <a:tc>
                  <a:txBody>
                    <a:bodyPr/>
                    <a:lstStyle/>
                    <a:p>
                      <a:pPr algn="ctr"/>
                      <a:r>
                        <a:rPr lang="fr-FR" b="1" dirty="0"/>
                        <a:t>BP 2023</a:t>
                      </a:r>
                    </a:p>
                  </a:txBody>
                  <a:tcPr/>
                </a:tc>
                <a:extLst>
                  <a:ext uri="{0D108BD9-81ED-4DB2-BD59-A6C34878D82A}">
                    <a16:rowId xmlns:a16="http://schemas.microsoft.com/office/drawing/2014/main" val="63941892"/>
                  </a:ext>
                </a:extLst>
              </a:tr>
              <a:tr h="547236">
                <a:tc>
                  <a:txBody>
                    <a:bodyPr/>
                    <a:lstStyle/>
                    <a:p>
                      <a:pPr algn="l"/>
                      <a:r>
                        <a:rPr lang="fr-FR" dirty="0"/>
                        <a:t>040 op ordre</a:t>
                      </a:r>
                    </a:p>
                  </a:txBody>
                  <a:tcPr/>
                </a:tc>
                <a:tc>
                  <a:txBody>
                    <a:bodyPr/>
                    <a:lstStyle/>
                    <a:p>
                      <a:pPr algn="ctr"/>
                      <a:r>
                        <a:rPr lang="fr-FR" dirty="0"/>
                        <a:t>130 000€</a:t>
                      </a:r>
                    </a:p>
                  </a:txBody>
                  <a:tcPr/>
                </a:tc>
                <a:extLst>
                  <a:ext uri="{0D108BD9-81ED-4DB2-BD59-A6C34878D82A}">
                    <a16:rowId xmlns:a16="http://schemas.microsoft.com/office/drawing/2014/main" val="755201776"/>
                  </a:ext>
                </a:extLst>
              </a:tr>
              <a:tr h="547236">
                <a:tc>
                  <a:txBody>
                    <a:bodyPr/>
                    <a:lstStyle/>
                    <a:p>
                      <a:pPr algn="l"/>
                      <a:r>
                        <a:rPr lang="fr-FR" dirty="0"/>
                        <a:t>16 emprunts</a:t>
                      </a:r>
                    </a:p>
                  </a:txBody>
                  <a:tcPr/>
                </a:tc>
                <a:tc>
                  <a:txBody>
                    <a:bodyPr/>
                    <a:lstStyle/>
                    <a:p>
                      <a:pPr algn="ctr"/>
                      <a:r>
                        <a:rPr lang="fr-FR" dirty="0"/>
                        <a:t>105 000€</a:t>
                      </a:r>
                    </a:p>
                  </a:txBody>
                  <a:tcPr/>
                </a:tc>
                <a:extLst>
                  <a:ext uri="{0D108BD9-81ED-4DB2-BD59-A6C34878D82A}">
                    <a16:rowId xmlns:a16="http://schemas.microsoft.com/office/drawing/2014/main" val="2635105397"/>
                  </a:ext>
                </a:extLst>
              </a:tr>
              <a:tr h="628320">
                <a:tc>
                  <a:txBody>
                    <a:bodyPr/>
                    <a:lstStyle/>
                    <a:p>
                      <a:pPr algn="l"/>
                      <a:r>
                        <a:rPr lang="fr-FR" dirty="0"/>
                        <a:t>20 </a:t>
                      </a:r>
                      <a:r>
                        <a:rPr lang="fr-FR" dirty="0" err="1"/>
                        <a:t>immo</a:t>
                      </a:r>
                      <a:r>
                        <a:rPr lang="fr-FR" dirty="0"/>
                        <a:t> </a:t>
                      </a:r>
                      <a:r>
                        <a:rPr lang="fr-FR" dirty="0" err="1"/>
                        <a:t>incorp</a:t>
                      </a:r>
                      <a:endParaRPr lang="fr-FR" dirty="0"/>
                    </a:p>
                  </a:txBody>
                  <a:tcPr/>
                </a:tc>
                <a:tc>
                  <a:txBody>
                    <a:bodyPr/>
                    <a:lstStyle/>
                    <a:p>
                      <a:pPr algn="ctr"/>
                      <a:r>
                        <a:rPr lang="fr-FR" dirty="0"/>
                        <a:t>35 000€</a:t>
                      </a:r>
                    </a:p>
                  </a:txBody>
                  <a:tcPr/>
                </a:tc>
                <a:extLst>
                  <a:ext uri="{0D108BD9-81ED-4DB2-BD59-A6C34878D82A}">
                    <a16:rowId xmlns:a16="http://schemas.microsoft.com/office/drawing/2014/main" val="709290458"/>
                  </a:ext>
                </a:extLst>
              </a:tr>
              <a:tr h="547236">
                <a:tc>
                  <a:txBody>
                    <a:bodyPr/>
                    <a:lstStyle/>
                    <a:p>
                      <a:pPr algn="l"/>
                      <a:r>
                        <a:rPr lang="fr-FR" dirty="0"/>
                        <a:t>21 </a:t>
                      </a:r>
                      <a:r>
                        <a:rPr lang="fr-FR" dirty="0" err="1"/>
                        <a:t>immo</a:t>
                      </a:r>
                      <a:r>
                        <a:rPr lang="fr-FR" dirty="0"/>
                        <a:t> corp</a:t>
                      </a:r>
                    </a:p>
                  </a:txBody>
                  <a:tcPr/>
                </a:tc>
                <a:tc>
                  <a:txBody>
                    <a:bodyPr/>
                    <a:lstStyle/>
                    <a:p>
                      <a:pPr algn="ctr"/>
                      <a:r>
                        <a:rPr lang="fr-FR" dirty="0"/>
                        <a:t>231 424,2€</a:t>
                      </a:r>
                    </a:p>
                  </a:txBody>
                  <a:tcPr/>
                </a:tc>
                <a:extLst>
                  <a:ext uri="{0D108BD9-81ED-4DB2-BD59-A6C34878D82A}">
                    <a16:rowId xmlns:a16="http://schemas.microsoft.com/office/drawing/2014/main" val="1289967605"/>
                  </a:ext>
                </a:extLst>
              </a:tr>
              <a:tr h="547236">
                <a:tc>
                  <a:txBody>
                    <a:bodyPr/>
                    <a:lstStyle/>
                    <a:p>
                      <a:pPr algn="l"/>
                      <a:r>
                        <a:rPr lang="fr-FR" dirty="0"/>
                        <a:t>23 </a:t>
                      </a:r>
                      <a:r>
                        <a:rPr lang="fr-FR" dirty="0" err="1"/>
                        <a:t>immo</a:t>
                      </a:r>
                      <a:r>
                        <a:rPr lang="fr-FR" dirty="0"/>
                        <a:t> en cours</a:t>
                      </a:r>
                    </a:p>
                  </a:txBody>
                  <a:tcPr/>
                </a:tc>
                <a:tc>
                  <a:txBody>
                    <a:bodyPr/>
                    <a:lstStyle/>
                    <a:p>
                      <a:pPr algn="ctr"/>
                      <a:r>
                        <a:rPr lang="fr-FR" dirty="0"/>
                        <a:t>1 546 962,42€</a:t>
                      </a:r>
                    </a:p>
                  </a:txBody>
                  <a:tcPr/>
                </a:tc>
                <a:extLst>
                  <a:ext uri="{0D108BD9-81ED-4DB2-BD59-A6C34878D82A}">
                    <a16:rowId xmlns:a16="http://schemas.microsoft.com/office/drawing/2014/main" val="2780342575"/>
                  </a:ext>
                </a:extLst>
              </a:tr>
              <a:tr h="547236">
                <a:tc>
                  <a:txBody>
                    <a:bodyPr/>
                    <a:lstStyle/>
                    <a:p>
                      <a:pPr algn="ctr"/>
                      <a:r>
                        <a:rPr lang="fr-FR" b="1" dirty="0">
                          <a:solidFill>
                            <a:srgbClr val="A50021"/>
                          </a:solidFill>
                        </a:rPr>
                        <a:t>TOTAL</a:t>
                      </a:r>
                    </a:p>
                  </a:txBody>
                  <a:tcPr/>
                </a:tc>
                <a:tc>
                  <a:txBody>
                    <a:bodyPr/>
                    <a:lstStyle/>
                    <a:p>
                      <a:pPr algn="ctr"/>
                      <a:r>
                        <a:rPr lang="fr-FR" b="1" dirty="0">
                          <a:solidFill>
                            <a:srgbClr val="A50021"/>
                          </a:solidFill>
                        </a:rPr>
                        <a:t>2 048 386,62€</a:t>
                      </a:r>
                    </a:p>
                  </a:txBody>
                  <a:tcPr/>
                </a:tc>
                <a:extLst>
                  <a:ext uri="{0D108BD9-81ED-4DB2-BD59-A6C34878D82A}">
                    <a16:rowId xmlns:a16="http://schemas.microsoft.com/office/drawing/2014/main" val="2483406116"/>
                  </a:ext>
                </a:extLst>
              </a:tr>
            </a:tbl>
          </a:graphicData>
        </a:graphic>
      </p:graphicFrame>
      <p:graphicFrame>
        <p:nvGraphicFramePr>
          <p:cNvPr id="10" name="Tableau 10">
            <a:extLst>
              <a:ext uri="{FF2B5EF4-FFF2-40B4-BE49-F238E27FC236}">
                <a16:creationId xmlns:a16="http://schemas.microsoft.com/office/drawing/2014/main" id="{1D30D64B-0902-9C73-5378-55B5FC3ACC2A}"/>
              </a:ext>
            </a:extLst>
          </p:cNvPr>
          <p:cNvGraphicFramePr>
            <a:graphicFrameLocks noGrp="1"/>
          </p:cNvGraphicFramePr>
          <p:nvPr>
            <p:extLst>
              <p:ext uri="{D42A27DB-BD31-4B8C-83A1-F6EECF244321}">
                <p14:modId xmlns:p14="http://schemas.microsoft.com/office/powerpoint/2010/main" val="506632288"/>
              </p:ext>
            </p:extLst>
          </p:nvPr>
        </p:nvGraphicFramePr>
        <p:xfrm>
          <a:off x="4685184" y="1700808"/>
          <a:ext cx="4032448" cy="4805145"/>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254551977"/>
                    </a:ext>
                  </a:extLst>
                </a:gridCol>
                <a:gridCol w="1975048">
                  <a:extLst>
                    <a:ext uri="{9D8B030D-6E8A-4147-A177-3AD203B41FA5}">
                      <a16:colId xmlns:a16="http://schemas.microsoft.com/office/drawing/2014/main" val="1226411432"/>
                    </a:ext>
                  </a:extLst>
                </a:gridCol>
              </a:tblGrid>
              <a:tr h="850379">
                <a:tc gridSpan="2">
                  <a:txBody>
                    <a:bodyPr/>
                    <a:lstStyle/>
                    <a:p>
                      <a:pPr algn="ctr"/>
                      <a:endParaRPr lang="fr-FR" dirty="0">
                        <a:solidFill>
                          <a:schemeClr val="tx1"/>
                        </a:solidFill>
                      </a:endParaRPr>
                    </a:p>
                    <a:p>
                      <a:pPr algn="ctr"/>
                      <a:r>
                        <a:rPr lang="fr-FR" dirty="0">
                          <a:solidFill>
                            <a:schemeClr val="tx1"/>
                          </a:solidFill>
                        </a:rPr>
                        <a:t>RECETTES INVESTISSEMENT</a:t>
                      </a:r>
                    </a:p>
                  </a:txBody>
                  <a:tcPr/>
                </a:tc>
                <a:tc hMerge="1">
                  <a:txBody>
                    <a:bodyPr/>
                    <a:lstStyle/>
                    <a:p>
                      <a:endParaRPr lang="fr-FR" dirty="0"/>
                    </a:p>
                  </a:txBody>
                  <a:tcPr/>
                </a:tc>
                <a:extLst>
                  <a:ext uri="{0D108BD9-81ED-4DB2-BD59-A6C34878D82A}">
                    <a16:rowId xmlns:a16="http://schemas.microsoft.com/office/drawing/2014/main" val="1423535876"/>
                  </a:ext>
                </a:extLst>
              </a:tr>
              <a:tr h="566919">
                <a:tc>
                  <a:txBody>
                    <a:bodyPr/>
                    <a:lstStyle/>
                    <a:p>
                      <a:pPr algn="ctr"/>
                      <a:r>
                        <a:rPr lang="fr-FR" b="1" dirty="0"/>
                        <a:t>CHAPITRES</a:t>
                      </a:r>
                    </a:p>
                  </a:txBody>
                  <a:tcPr/>
                </a:tc>
                <a:tc>
                  <a:txBody>
                    <a:bodyPr/>
                    <a:lstStyle/>
                    <a:p>
                      <a:pPr algn="ctr"/>
                      <a:r>
                        <a:rPr lang="fr-FR" b="1" dirty="0"/>
                        <a:t>BP 2023</a:t>
                      </a:r>
                    </a:p>
                  </a:txBody>
                  <a:tcPr/>
                </a:tc>
                <a:extLst>
                  <a:ext uri="{0D108BD9-81ED-4DB2-BD59-A6C34878D82A}">
                    <a16:rowId xmlns:a16="http://schemas.microsoft.com/office/drawing/2014/main" val="3760454753"/>
                  </a:ext>
                </a:extLst>
              </a:tr>
              <a:tr h="420717">
                <a:tc>
                  <a:txBody>
                    <a:bodyPr/>
                    <a:lstStyle/>
                    <a:p>
                      <a:pPr algn="l"/>
                      <a:r>
                        <a:rPr lang="fr-FR" dirty="0"/>
                        <a:t>001 excédent</a:t>
                      </a:r>
                    </a:p>
                  </a:txBody>
                  <a:tcPr/>
                </a:tc>
                <a:tc>
                  <a:txBody>
                    <a:bodyPr/>
                    <a:lstStyle/>
                    <a:p>
                      <a:pPr algn="ctr"/>
                      <a:r>
                        <a:rPr lang="fr-FR" dirty="0"/>
                        <a:t>591 792,9€</a:t>
                      </a:r>
                    </a:p>
                  </a:txBody>
                  <a:tcPr/>
                </a:tc>
                <a:extLst>
                  <a:ext uri="{0D108BD9-81ED-4DB2-BD59-A6C34878D82A}">
                    <a16:rowId xmlns:a16="http://schemas.microsoft.com/office/drawing/2014/main" val="2954685854"/>
                  </a:ext>
                </a:extLst>
              </a:tr>
              <a:tr h="426134">
                <a:tc>
                  <a:txBody>
                    <a:bodyPr/>
                    <a:lstStyle/>
                    <a:p>
                      <a:pPr algn="l"/>
                      <a:r>
                        <a:rPr lang="fr-FR" dirty="0"/>
                        <a:t>021 </a:t>
                      </a:r>
                      <a:r>
                        <a:rPr lang="fr-FR" dirty="0" err="1"/>
                        <a:t>vir</a:t>
                      </a:r>
                      <a:r>
                        <a:rPr lang="fr-FR" dirty="0"/>
                        <a:t> </a:t>
                      </a:r>
                      <a:r>
                        <a:rPr lang="fr-FR" dirty="0" err="1"/>
                        <a:t>fonct</a:t>
                      </a:r>
                      <a:endParaRPr lang="fr-FR" dirty="0"/>
                    </a:p>
                  </a:txBody>
                  <a:tcPr/>
                </a:tc>
                <a:tc>
                  <a:txBody>
                    <a:bodyPr/>
                    <a:lstStyle/>
                    <a:p>
                      <a:pPr algn="ctr"/>
                      <a:r>
                        <a:rPr lang="fr-FR" dirty="0"/>
                        <a:t>296 316,72€</a:t>
                      </a:r>
                    </a:p>
                  </a:txBody>
                  <a:tcPr/>
                </a:tc>
                <a:extLst>
                  <a:ext uri="{0D108BD9-81ED-4DB2-BD59-A6C34878D82A}">
                    <a16:rowId xmlns:a16="http://schemas.microsoft.com/office/drawing/2014/main" val="138428525"/>
                  </a:ext>
                </a:extLst>
              </a:tr>
              <a:tr h="431551">
                <a:tc>
                  <a:txBody>
                    <a:bodyPr/>
                    <a:lstStyle/>
                    <a:p>
                      <a:pPr algn="l"/>
                      <a:r>
                        <a:rPr lang="fr-FR" dirty="0"/>
                        <a:t>040 op ordre</a:t>
                      </a:r>
                    </a:p>
                  </a:txBody>
                  <a:tcPr/>
                </a:tc>
                <a:tc>
                  <a:txBody>
                    <a:bodyPr/>
                    <a:lstStyle/>
                    <a:p>
                      <a:pPr algn="ctr"/>
                      <a:r>
                        <a:rPr lang="fr-FR" dirty="0"/>
                        <a:t>575 000€</a:t>
                      </a:r>
                    </a:p>
                  </a:txBody>
                  <a:tcPr/>
                </a:tc>
                <a:extLst>
                  <a:ext uri="{0D108BD9-81ED-4DB2-BD59-A6C34878D82A}">
                    <a16:rowId xmlns:a16="http://schemas.microsoft.com/office/drawing/2014/main" val="3823045656"/>
                  </a:ext>
                </a:extLst>
              </a:tr>
              <a:tr h="488748">
                <a:tc>
                  <a:txBody>
                    <a:bodyPr/>
                    <a:lstStyle/>
                    <a:p>
                      <a:pPr algn="l"/>
                      <a:r>
                        <a:rPr lang="fr-FR" dirty="0"/>
                        <a:t>10 dotations</a:t>
                      </a:r>
                    </a:p>
                  </a:txBody>
                  <a:tcPr/>
                </a:tc>
                <a:tc>
                  <a:txBody>
                    <a:bodyPr/>
                    <a:lstStyle/>
                    <a:p>
                      <a:pPr algn="ctr"/>
                      <a:r>
                        <a:rPr lang="fr-FR" dirty="0"/>
                        <a:t>400 000€</a:t>
                      </a:r>
                    </a:p>
                  </a:txBody>
                  <a:tcPr/>
                </a:tc>
                <a:extLst>
                  <a:ext uri="{0D108BD9-81ED-4DB2-BD59-A6C34878D82A}">
                    <a16:rowId xmlns:a16="http://schemas.microsoft.com/office/drawing/2014/main" val="940791809"/>
                  </a:ext>
                </a:extLst>
              </a:tr>
              <a:tr h="494165">
                <a:tc>
                  <a:txBody>
                    <a:bodyPr/>
                    <a:lstStyle/>
                    <a:p>
                      <a:pPr algn="l"/>
                      <a:r>
                        <a:rPr lang="fr-FR" dirty="0"/>
                        <a:t>13 </a:t>
                      </a:r>
                      <a:r>
                        <a:rPr lang="fr-FR" dirty="0" err="1"/>
                        <a:t>sub</a:t>
                      </a:r>
                      <a:r>
                        <a:rPr lang="fr-FR" dirty="0"/>
                        <a:t> </a:t>
                      </a:r>
                      <a:r>
                        <a:rPr lang="fr-FR" dirty="0" err="1"/>
                        <a:t>invest</a:t>
                      </a:r>
                      <a:endParaRPr lang="fr-FR" dirty="0"/>
                    </a:p>
                  </a:txBody>
                  <a:tcPr/>
                </a:tc>
                <a:tc>
                  <a:txBody>
                    <a:bodyPr/>
                    <a:lstStyle/>
                    <a:p>
                      <a:pPr algn="ctr"/>
                      <a:r>
                        <a:rPr lang="fr-FR" dirty="0"/>
                        <a:t>184 877€</a:t>
                      </a:r>
                    </a:p>
                  </a:txBody>
                  <a:tcPr/>
                </a:tc>
                <a:extLst>
                  <a:ext uri="{0D108BD9-81ED-4DB2-BD59-A6C34878D82A}">
                    <a16:rowId xmlns:a16="http://schemas.microsoft.com/office/drawing/2014/main" val="418636931"/>
                  </a:ext>
                </a:extLst>
              </a:tr>
              <a:tr h="494165">
                <a:tc>
                  <a:txBody>
                    <a:bodyPr/>
                    <a:lstStyle/>
                    <a:p>
                      <a:pPr algn="l"/>
                      <a:r>
                        <a:rPr lang="fr-FR" dirty="0"/>
                        <a:t>27 autres</a:t>
                      </a:r>
                    </a:p>
                  </a:txBody>
                  <a:tcPr/>
                </a:tc>
                <a:tc>
                  <a:txBody>
                    <a:bodyPr/>
                    <a:lstStyle/>
                    <a:p>
                      <a:pPr algn="ctr"/>
                      <a:r>
                        <a:rPr lang="fr-FR" dirty="0"/>
                        <a:t>400</a:t>
                      </a:r>
                    </a:p>
                  </a:txBody>
                  <a:tcPr/>
                </a:tc>
                <a:extLst>
                  <a:ext uri="{0D108BD9-81ED-4DB2-BD59-A6C34878D82A}">
                    <a16:rowId xmlns:a16="http://schemas.microsoft.com/office/drawing/2014/main" val="3787188727"/>
                  </a:ext>
                </a:extLst>
              </a:tr>
              <a:tr h="632367">
                <a:tc>
                  <a:txBody>
                    <a:bodyPr/>
                    <a:lstStyle/>
                    <a:p>
                      <a:pPr algn="ctr"/>
                      <a:r>
                        <a:rPr lang="fr-FR" b="1" dirty="0">
                          <a:solidFill>
                            <a:srgbClr val="C00000"/>
                          </a:solidFill>
                        </a:rPr>
                        <a:t>TOTAL</a:t>
                      </a:r>
                    </a:p>
                  </a:txBody>
                  <a:tcPr/>
                </a:tc>
                <a:tc>
                  <a:txBody>
                    <a:bodyPr/>
                    <a:lstStyle/>
                    <a:p>
                      <a:pPr algn="ctr"/>
                      <a:r>
                        <a:rPr lang="fr-FR" b="1">
                          <a:solidFill>
                            <a:srgbClr val="C00000"/>
                          </a:solidFill>
                        </a:rPr>
                        <a:t>2 048 </a:t>
                      </a:r>
                      <a:r>
                        <a:rPr lang="fr-FR" b="1" dirty="0">
                          <a:solidFill>
                            <a:srgbClr val="C00000"/>
                          </a:solidFill>
                        </a:rPr>
                        <a:t>386,62</a:t>
                      </a:r>
                    </a:p>
                  </a:txBody>
                  <a:tcPr/>
                </a:tc>
                <a:extLst>
                  <a:ext uri="{0D108BD9-81ED-4DB2-BD59-A6C34878D82A}">
                    <a16:rowId xmlns:a16="http://schemas.microsoft.com/office/drawing/2014/main" val="3492525569"/>
                  </a:ext>
                </a:extLst>
              </a:tr>
            </a:tbl>
          </a:graphicData>
        </a:graphic>
      </p:graphicFrame>
    </p:spTree>
    <p:extLst>
      <p:ext uri="{BB962C8B-B14F-4D97-AF65-F5344CB8AC3E}">
        <p14:creationId xmlns:p14="http://schemas.microsoft.com/office/powerpoint/2010/main" val="4241126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5" name="Titre 4">
            <a:extLst>
              <a:ext uri="{FF2B5EF4-FFF2-40B4-BE49-F238E27FC236}">
                <a16:creationId xmlns:a16="http://schemas.microsoft.com/office/drawing/2014/main" id="{E137B9BD-4789-B832-234A-B97DDA186881}"/>
              </a:ext>
            </a:extLst>
          </p:cNvPr>
          <p:cNvSpPr>
            <a:spLocks noGrp="1"/>
          </p:cNvSpPr>
          <p:nvPr>
            <p:ph type="title"/>
          </p:nvPr>
        </p:nvSpPr>
        <p:spPr>
          <a:xfrm>
            <a:off x="827584" y="260648"/>
            <a:ext cx="7715200" cy="1143000"/>
          </a:xfrm>
        </p:spPr>
        <p:txBody>
          <a:bodyPr/>
          <a:lstStyle/>
          <a:p>
            <a:r>
              <a:rPr lang="fr-FR" b="1" dirty="0"/>
              <a:t>Politique de l’eau</a:t>
            </a:r>
          </a:p>
        </p:txBody>
      </p:sp>
      <p:sp>
        <p:nvSpPr>
          <p:cNvPr id="7" name="Espace réservé du contenu 6">
            <a:extLst>
              <a:ext uri="{FF2B5EF4-FFF2-40B4-BE49-F238E27FC236}">
                <a16:creationId xmlns:a16="http://schemas.microsoft.com/office/drawing/2014/main" id="{DF2F95B3-783F-2E10-216D-B6EADFEAE195}"/>
              </a:ext>
            </a:extLst>
          </p:cNvPr>
          <p:cNvSpPr>
            <a:spLocks noGrp="1"/>
          </p:cNvSpPr>
          <p:nvPr>
            <p:ph idx="1"/>
          </p:nvPr>
        </p:nvSpPr>
        <p:spPr>
          <a:xfrm>
            <a:off x="1187624" y="1268760"/>
            <a:ext cx="7715200" cy="4525963"/>
          </a:xfrm>
        </p:spPr>
        <p:txBody>
          <a:bodyPr/>
          <a:lstStyle/>
          <a:p>
            <a:r>
              <a:rPr lang="fr-FR" b="1" dirty="0">
                <a:solidFill>
                  <a:srgbClr val="C00000"/>
                </a:solidFill>
              </a:rPr>
              <a:t>Eau potable: recettes</a:t>
            </a:r>
          </a:p>
          <a:p>
            <a:pPr marL="0" indent="0">
              <a:buNone/>
            </a:pPr>
            <a:endParaRPr lang="fr-FR" sz="2000" b="1" dirty="0">
              <a:solidFill>
                <a:srgbClr val="C00000"/>
              </a:solidFill>
            </a:endParaRPr>
          </a:p>
          <a:p>
            <a:pPr>
              <a:buFont typeface="Wingdings" panose="05000000000000000000" pitchFamily="2" charset="2"/>
              <a:buChar char="ü"/>
            </a:pPr>
            <a:r>
              <a:rPr lang="fr-FR" dirty="0"/>
              <a:t>Redevance : 700 000€</a:t>
            </a:r>
          </a:p>
          <a:p>
            <a:pPr marL="0" indent="0">
              <a:buNone/>
            </a:pPr>
            <a:endParaRPr lang="fr-FR" dirty="0"/>
          </a:p>
          <a:p>
            <a:pPr>
              <a:buFont typeface="Wingdings" panose="05000000000000000000" pitchFamily="2" charset="2"/>
              <a:buChar char="ü"/>
            </a:pPr>
            <a:r>
              <a:rPr lang="fr-FR" dirty="0"/>
              <a:t>Vente d’eau (FAY- ST REMEZE) : 38 000€</a:t>
            </a:r>
          </a:p>
          <a:p>
            <a:pPr>
              <a:buFont typeface="Wingdings" panose="05000000000000000000" pitchFamily="2" charset="2"/>
              <a:buChar char="ü"/>
            </a:pPr>
            <a:endParaRPr lang="fr-FR" dirty="0"/>
          </a:p>
          <a:p>
            <a:pPr>
              <a:buFont typeface="Wingdings" panose="05000000000000000000" pitchFamily="2" charset="2"/>
              <a:buChar char="ü"/>
            </a:pPr>
            <a:r>
              <a:rPr lang="fr-FR" dirty="0"/>
              <a:t>Subventions (RAR): 184 877€</a:t>
            </a:r>
          </a:p>
          <a:p>
            <a:pPr marL="0" indent="0">
              <a:buNone/>
            </a:pPr>
            <a:endParaRPr lang="fr-FR" dirty="0"/>
          </a:p>
        </p:txBody>
      </p:sp>
    </p:spTree>
    <p:extLst>
      <p:ext uri="{BB962C8B-B14F-4D97-AF65-F5344CB8AC3E}">
        <p14:creationId xmlns:p14="http://schemas.microsoft.com/office/powerpoint/2010/main" val="13732158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5" name="Titre 4">
            <a:extLst>
              <a:ext uri="{FF2B5EF4-FFF2-40B4-BE49-F238E27FC236}">
                <a16:creationId xmlns:a16="http://schemas.microsoft.com/office/drawing/2014/main" id="{E137B9BD-4789-B832-234A-B97DDA186881}"/>
              </a:ext>
            </a:extLst>
          </p:cNvPr>
          <p:cNvSpPr>
            <a:spLocks noGrp="1"/>
          </p:cNvSpPr>
          <p:nvPr>
            <p:ph type="title"/>
          </p:nvPr>
        </p:nvSpPr>
        <p:spPr>
          <a:xfrm>
            <a:off x="827584" y="260648"/>
            <a:ext cx="7715200" cy="1143000"/>
          </a:xfrm>
        </p:spPr>
        <p:txBody>
          <a:bodyPr/>
          <a:lstStyle/>
          <a:p>
            <a:r>
              <a:rPr lang="fr-FR" b="1" dirty="0"/>
              <a:t>Politique de l’eau</a:t>
            </a:r>
          </a:p>
        </p:txBody>
      </p:sp>
      <p:sp>
        <p:nvSpPr>
          <p:cNvPr id="7" name="Espace réservé du contenu 6">
            <a:extLst>
              <a:ext uri="{FF2B5EF4-FFF2-40B4-BE49-F238E27FC236}">
                <a16:creationId xmlns:a16="http://schemas.microsoft.com/office/drawing/2014/main" id="{DF2F95B3-783F-2E10-216D-B6EADFEAE195}"/>
              </a:ext>
            </a:extLst>
          </p:cNvPr>
          <p:cNvSpPr>
            <a:spLocks noGrp="1"/>
          </p:cNvSpPr>
          <p:nvPr>
            <p:ph idx="1"/>
          </p:nvPr>
        </p:nvSpPr>
        <p:spPr>
          <a:xfrm>
            <a:off x="467544" y="1268760"/>
            <a:ext cx="7848872" cy="4525963"/>
          </a:xfrm>
        </p:spPr>
        <p:txBody>
          <a:bodyPr/>
          <a:lstStyle/>
          <a:p>
            <a:r>
              <a:rPr lang="fr-FR" b="1" dirty="0">
                <a:solidFill>
                  <a:srgbClr val="C00000"/>
                </a:solidFill>
              </a:rPr>
              <a:t>Budget de l’eau potable: Projets 2023</a:t>
            </a:r>
          </a:p>
          <a:p>
            <a:pPr marL="0" indent="0">
              <a:buNone/>
            </a:pPr>
            <a:endParaRPr lang="fr-FR" sz="1600" dirty="0"/>
          </a:p>
          <a:p>
            <a:pPr>
              <a:lnSpc>
                <a:spcPct val="107000"/>
              </a:lnSpc>
              <a:spcAft>
                <a:spcPts val="800"/>
              </a:spcAft>
              <a:buFont typeface="Calibri" panose="020F0502020204030204" pitchFamily="34" charset="0"/>
              <a:buChar char="-"/>
              <a:defRPr/>
            </a:pPr>
            <a:r>
              <a:rPr kumimoji="0" lang="fr-FR" sz="2000" i="0"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Réfection des réservoirs d’eau potable Campane et Béarnaise: </a:t>
            </a:r>
            <a:r>
              <a:rPr kumimoji="0" lang="fr-FR" sz="2000" b="1" i="0"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344 000 € HT</a:t>
            </a:r>
            <a:endParaRPr lang="fr-FR" sz="2000" b="1" dirty="0">
              <a:solidFill>
                <a:srgbClr val="000000"/>
              </a:solidFill>
              <a:ea typeface="Calibri" panose="020F0502020204030204" pitchFamily="34" charset="0"/>
              <a:cs typeface="Times New Roman" panose="02020603050405020304" pitchFamily="18" charset="0"/>
            </a:endParaRPr>
          </a:p>
          <a:p>
            <a:pPr>
              <a:lnSpc>
                <a:spcPct val="107000"/>
              </a:lnSpc>
              <a:spcAft>
                <a:spcPts val="800"/>
              </a:spcAft>
              <a:buFont typeface="Calibri" panose="020F0502020204030204" pitchFamily="34" charset="0"/>
              <a:buChar char="-"/>
              <a:defRPr/>
            </a:pPr>
            <a:r>
              <a:rPr kumimoji="0" lang="fr-FR" sz="2000" i="0"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Modification tarif ENEDIS sur la bâche de reprise de Serre de Bouc à Saint-Montan: </a:t>
            </a:r>
            <a:r>
              <a:rPr kumimoji="0" lang="fr-FR" sz="2000" b="1" i="0"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10 000 € HT</a:t>
            </a:r>
          </a:p>
          <a:p>
            <a:pPr>
              <a:lnSpc>
                <a:spcPct val="107000"/>
              </a:lnSpc>
              <a:spcAft>
                <a:spcPts val="800"/>
              </a:spcAft>
              <a:buFont typeface="Calibri" panose="020F0502020204030204" pitchFamily="34" charset="0"/>
              <a:buChar char="-"/>
              <a:defRPr/>
            </a:pPr>
            <a:r>
              <a:rPr kumimoji="0" lang="fr-FR" sz="2000" i="0"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Renouvellement des réseaux des rue Olivier de Serres et rue des </a:t>
            </a:r>
            <a:r>
              <a:rPr kumimoji="0" lang="fr-FR" sz="2000" i="0" strike="noStrike" kern="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Trives</a:t>
            </a:r>
            <a:r>
              <a:rPr kumimoji="0" lang="fr-FR" sz="2000" i="0"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à Bourg-Saint-Andéol: </a:t>
            </a:r>
            <a:r>
              <a:rPr kumimoji="0" lang="fr-FR" sz="2000" b="1" i="0"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75 000€ HT</a:t>
            </a:r>
          </a:p>
          <a:p>
            <a:pPr>
              <a:lnSpc>
                <a:spcPct val="107000"/>
              </a:lnSpc>
              <a:spcAft>
                <a:spcPts val="800"/>
              </a:spcAft>
              <a:buFont typeface="Calibri" panose="020F0502020204030204" pitchFamily="34" charset="0"/>
              <a:buChar char="-"/>
              <a:defRPr/>
            </a:pPr>
            <a:r>
              <a:rPr lang="fr-FR" sz="2000" dirty="0">
                <a:effectLst/>
                <a:latin typeface="Calibri" panose="020F0502020204030204" pitchFamily="34" charset="0"/>
                <a:ea typeface="Calibri" panose="020F0502020204030204" pitchFamily="34" charset="0"/>
                <a:cs typeface="Times New Roman" panose="02020603050405020304" pitchFamily="18" charset="0"/>
              </a:rPr>
              <a:t>Renouvellement des réseaux AEP et eaux usées – rue de la </a:t>
            </a:r>
            <a:r>
              <a:rPr lang="fr-FR" sz="2000" dirty="0" err="1">
                <a:effectLst/>
                <a:latin typeface="Calibri" panose="020F0502020204030204" pitchFamily="34" charset="0"/>
                <a:ea typeface="Calibri" panose="020F0502020204030204" pitchFamily="34" charset="0"/>
                <a:cs typeface="Times New Roman" panose="02020603050405020304" pitchFamily="18" charset="0"/>
              </a:rPr>
              <a:t>Riaille</a:t>
            </a:r>
            <a:r>
              <a:rPr lang="fr-FR" sz="2000" dirty="0">
                <a:effectLst/>
                <a:latin typeface="Calibri" panose="020F0502020204030204" pitchFamily="34" charset="0"/>
                <a:ea typeface="Calibri" panose="020F0502020204030204" pitchFamily="34" charset="0"/>
                <a:cs typeface="Times New Roman" panose="02020603050405020304" pitchFamily="18" charset="0"/>
              </a:rPr>
              <a:t> à Saint-Marcel d’Ardèche: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154 07</a:t>
            </a:r>
            <a:r>
              <a:rPr lang="fr-FR" sz="2000" b="1" dirty="0">
                <a:ea typeface="Calibri" panose="020F0502020204030204" pitchFamily="34" charset="0"/>
                <a:cs typeface="Times New Roman" panose="02020603050405020304" pitchFamily="18" charset="0"/>
              </a:rPr>
              <a:t>1 € HT</a:t>
            </a:r>
          </a:p>
          <a:p>
            <a:pPr>
              <a:lnSpc>
                <a:spcPct val="107000"/>
              </a:lnSpc>
              <a:spcAft>
                <a:spcPts val="800"/>
              </a:spcAft>
              <a:buFont typeface="Calibri" panose="020F0502020204030204" pitchFamily="34" charset="0"/>
              <a:buChar char="-"/>
              <a:defRPr/>
            </a:pPr>
            <a:r>
              <a:rPr lang="fr-FR" sz="2000" dirty="0">
                <a:effectLst/>
                <a:latin typeface="Calibri" panose="020F0502020204030204" pitchFamily="34" charset="0"/>
                <a:ea typeface="Calibri" panose="020F0502020204030204" pitchFamily="34" charset="0"/>
                <a:cs typeface="Times New Roman" panose="02020603050405020304" pitchFamily="18" charset="0"/>
              </a:rPr>
              <a:t>Renouvellement des réseaux Rue </a:t>
            </a:r>
            <a:r>
              <a:rPr lang="fr-FR" sz="2000" dirty="0" err="1">
                <a:effectLst/>
                <a:latin typeface="Calibri" panose="020F0502020204030204" pitchFamily="34" charset="0"/>
                <a:ea typeface="Calibri" panose="020F0502020204030204" pitchFamily="34" charset="0"/>
                <a:cs typeface="Times New Roman" panose="02020603050405020304" pitchFamily="18" charset="0"/>
              </a:rPr>
              <a:t>Chalès</a:t>
            </a:r>
            <a:r>
              <a:rPr lang="fr-FR" sz="2000" dirty="0">
                <a:effectLst/>
                <a:latin typeface="Calibri" panose="020F0502020204030204" pitchFamily="34" charset="0"/>
                <a:ea typeface="Calibri" panose="020F0502020204030204" pitchFamily="34" charset="0"/>
                <a:cs typeface="Times New Roman" panose="02020603050405020304" pitchFamily="18" charset="0"/>
              </a:rPr>
              <a:t> à Viviers: </a:t>
            </a:r>
            <a:r>
              <a:rPr lang="fr-FR" sz="2000" b="1" dirty="0">
                <a:latin typeface="Calibri" panose="020F0502020204030204" pitchFamily="34" charset="0"/>
                <a:ea typeface="Calibri" panose="020F0502020204030204" pitchFamily="34" charset="0"/>
                <a:cs typeface="Times New Roman" panose="02020603050405020304" pitchFamily="18" charset="0"/>
              </a:rPr>
              <a:t>20 000€ HT</a:t>
            </a:r>
          </a:p>
          <a:p>
            <a:pPr marL="0" indent="0">
              <a:lnSpc>
                <a:spcPct val="107000"/>
              </a:lnSpc>
              <a:spcAft>
                <a:spcPts val="800"/>
              </a:spcAft>
              <a:buNone/>
              <a:defRPr/>
            </a:pPr>
            <a:endParaRPr lang="fr-FR" sz="2000" b="1" dirty="0">
              <a:latin typeface="Calibri" panose="020F0502020204030204" pitchFamily="34" charset="0"/>
              <a:ea typeface="Calibri" panose="020F0502020204030204" pitchFamily="34" charset="0"/>
              <a:cs typeface="Times New Roman" panose="02020603050405020304" pitchFamily="18" charset="0"/>
            </a:endParaRPr>
          </a:p>
          <a:p>
            <a:pPr marL="457200" marR="0" lvl="1" indent="0" algn="l" defTabSz="914400" rtl="0" eaLnBrk="0" fontAlgn="base" latinLnBrk="0" hangingPunct="0">
              <a:lnSpc>
                <a:spcPct val="107000"/>
              </a:lnSpc>
              <a:spcBef>
                <a:spcPct val="20000"/>
              </a:spcBef>
              <a:spcAft>
                <a:spcPts val="800"/>
              </a:spcAft>
              <a:buClrTx/>
              <a:buSzTx/>
              <a:buNone/>
              <a:tabLst/>
              <a:defRPr/>
            </a:pPr>
            <a:endParaRPr kumimoji="0" lang="fr-FR" sz="1800" b="1" i="0"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l" defTabSz="914400" rtl="0" eaLnBrk="0" fontAlgn="base" latinLnBrk="0" hangingPunct="0">
              <a:lnSpc>
                <a:spcPct val="107000"/>
              </a:lnSpc>
              <a:spcBef>
                <a:spcPct val="20000"/>
              </a:spcBef>
              <a:spcAft>
                <a:spcPts val="800"/>
              </a:spcAft>
              <a:buClrTx/>
              <a:buSzTx/>
              <a:buFontTx/>
              <a:buChar char="–"/>
              <a:tabLst/>
              <a:defRPr/>
            </a:pPr>
            <a:endParaRPr kumimoji="0" lang="fr-FR" sz="1800" b="1" i="0"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9336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5" name="Titre 4">
            <a:extLst>
              <a:ext uri="{FF2B5EF4-FFF2-40B4-BE49-F238E27FC236}">
                <a16:creationId xmlns:a16="http://schemas.microsoft.com/office/drawing/2014/main" id="{E137B9BD-4789-B832-234A-B97DDA186881}"/>
              </a:ext>
            </a:extLst>
          </p:cNvPr>
          <p:cNvSpPr>
            <a:spLocks noGrp="1"/>
          </p:cNvSpPr>
          <p:nvPr>
            <p:ph type="title"/>
          </p:nvPr>
        </p:nvSpPr>
        <p:spPr>
          <a:xfrm>
            <a:off x="251520" y="260648"/>
            <a:ext cx="8291264" cy="1143000"/>
          </a:xfrm>
        </p:spPr>
        <p:txBody>
          <a:bodyPr/>
          <a:lstStyle/>
          <a:p>
            <a:r>
              <a:rPr lang="fr-FR" sz="3600" b="1" dirty="0">
                <a:solidFill>
                  <a:srgbClr val="C00000"/>
                </a:solidFill>
              </a:rPr>
              <a:t>ASSAINISSEMENT BP 2023</a:t>
            </a:r>
          </a:p>
        </p:txBody>
      </p:sp>
      <p:graphicFrame>
        <p:nvGraphicFramePr>
          <p:cNvPr id="6" name="Tableau 6">
            <a:extLst>
              <a:ext uri="{FF2B5EF4-FFF2-40B4-BE49-F238E27FC236}">
                <a16:creationId xmlns:a16="http://schemas.microsoft.com/office/drawing/2014/main" id="{8959DF6D-2D94-9B6E-CCEA-999E85677C10}"/>
              </a:ext>
            </a:extLst>
          </p:cNvPr>
          <p:cNvGraphicFramePr>
            <a:graphicFrameLocks noGrp="1"/>
          </p:cNvGraphicFramePr>
          <p:nvPr>
            <p:extLst>
              <p:ext uri="{D42A27DB-BD31-4B8C-83A1-F6EECF244321}">
                <p14:modId xmlns:p14="http://schemas.microsoft.com/office/powerpoint/2010/main" val="1851032820"/>
              </p:ext>
            </p:extLst>
          </p:nvPr>
        </p:nvGraphicFramePr>
        <p:xfrm>
          <a:off x="107504" y="1708278"/>
          <a:ext cx="4464496" cy="4444454"/>
        </p:xfrm>
        <a:graphic>
          <a:graphicData uri="http://schemas.openxmlformats.org/drawingml/2006/table">
            <a:tbl>
              <a:tblPr firstRow="1" bandRow="1">
                <a:tableStyleId>{5C22544A-7EE6-4342-B048-85BDC9FD1C3A}</a:tableStyleId>
              </a:tblPr>
              <a:tblGrid>
                <a:gridCol w="2220425">
                  <a:extLst>
                    <a:ext uri="{9D8B030D-6E8A-4147-A177-3AD203B41FA5}">
                      <a16:colId xmlns:a16="http://schemas.microsoft.com/office/drawing/2014/main" val="537150790"/>
                    </a:ext>
                  </a:extLst>
                </a:gridCol>
                <a:gridCol w="2244071">
                  <a:extLst>
                    <a:ext uri="{9D8B030D-6E8A-4147-A177-3AD203B41FA5}">
                      <a16:colId xmlns:a16="http://schemas.microsoft.com/office/drawing/2014/main" val="1523264036"/>
                    </a:ext>
                  </a:extLst>
                </a:gridCol>
              </a:tblGrid>
              <a:tr h="700475">
                <a:tc gridSpan="2">
                  <a:txBody>
                    <a:bodyPr/>
                    <a:lstStyle/>
                    <a:p>
                      <a:pPr algn="ctr"/>
                      <a:r>
                        <a:rPr lang="fr-FR" dirty="0">
                          <a:solidFill>
                            <a:schemeClr val="tx1"/>
                          </a:solidFill>
                        </a:rPr>
                        <a:t>DEPENSES FONCTIONNEMENT</a:t>
                      </a:r>
                    </a:p>
                  </a:txBody>
                  <a:tcPr/>
                </a:tc>
                <a:tc hMerge="1">
                  <a:txBody>
                    <a:bodyPr/>
                    <a:lstStyle/>
                    <a:p>
                      <a:endParaRPr lang="fr-FR" dirty="0"/>
                    </a:p>
                  </a:txBody>
                  <a:tcPr/>
                </a:tc>
                <a:extLst>
                  <a:ext uri="{0D108BD9-81ED-4DB2-BD59-A6C34878D82A}">
                    <a16:rowId xmlns:a16="http://schemas.microsoft.com/office/drawing/2014/main" val="725059353"/>
                  </a:ext>
                </a:extLst>
              </a:tr>
              <a:tr h="429059">
                <a:tc>
                  <a:txBody>
                    <a:bodyPr/>
                    <a:lstStyle/>
                    <a:p>
                      <a:r>
                        <a:rPr lang="fr-FR" b="1" dirty="0"/>
                        <a:t>CHAPITRES</a:t>
                      </a:r>
                    </a:p>
                  </a:txBody>
                  <a:tcPr/>
                </a:tc>
                <a:tc>
                  <a:txBody>
                    <a:bodyPr/>
                    <a:lstStyle/>
                    <a:p>
                      <a:pPr algn="ctr"/>
                      <a:r>
                        <a:rPr lang="fr-FR" b="1" dirty="0"/>
                        <a:t>BP 2023</a:t>
                      </a:r>
                    </a:p>
                  </a:txBody>
                  <a:tcPr/>
                </a:tc>
                <a:extLst>
                  <a:ext uri="{0D108BD9-81ED-4DB2-BD59-A6C34878D82A}">
                    <a16:rowId xmlns:a16="http://schemas.microsoft.com/office/drawing/2014/main" val="63941892"/>
                  </a:ext>
                </a:extLst>
              </a:tr>
              <a:tr h="429059">
                <a:tc>
                  <a:txBody>
                    <a:bodyPr/>
                    <a:lstStyle/>
                    <a:p>
                      <a:pPr algn="l"/>
                      <a:r>
                        <a:rPr lang="fr-FR" dirty="0"/>
                        <a:t>011</a:t>
                      </a:r>
                    </a:p>
                  </a:txBody>
                  <a:tcPr/>
                </a:tc>
                <a:tc>
                  <a:txBody>
                    <a:bodyPr/>
                    <a:lstStyle/>
                    <a:p>
                      <a:pPr algn="ctr"/>
                      <a:r>
                        <a:rPr lang="fr-FR" dirty="0"/>
                        <a:t>120 300€</a:t>
                      </a:r>
                    </a:p>
                  </a:txBody>
                  <a:tcPr/>
                </a:tc>
                <a:extLst>
                  <a:ext uri="{0D108BD9-81ED-4DB2-BD59-A6C34878D82A}">
                    <a16:rowId xmlns:a16="http://schemas.microsoft.com/office/drawing/2014/main" val="755201776"/>
                  </a:ext>
                </a:extLst>
              </a:tr>
              <a:tr h="429059">
                <a:tc>
                  <a:txBody>
                    <a:bodyPr/>
                    <a:lstStyle/>
                    <a:p>
                      <a:pPr algn="l"/>
                      <a:r>
                        <a:rPr lang="fr-FR" dirty="0"/>
                        <a:t>012</a:t>
                      </a:r>
                    </a:p>
                  </a:txBody>
                  <a:tcPr/>
                </a:tc>
                <a:tc>
                  <a:txBody>
                    <a:bodyPr/>
                    <a:lstStyle/>
                    <a:p>
                      <a:pPr algn="ctr"/>
                      <a:r>
                        <a:rPr lang="fr-FR" dirty="0"/>
                        <a:t>84 400€</a:t>
                      </a:r>
                    </a:p>
                  </a:txBody>
                  <a:tcPr/>
                </a:tc>
                <a:extLst>
                  <a:ext uri="{0D108BD9-81ED-4DB2-BD59-A6C34878D82A}">
                    <a16:rowId xmlns:a16="http://schemas.microsoft.com/office/drawing/2014/main" val="2635105397"/>
                  </a:ext>
                </a:extLst>
              </a:tr>
              <a:tr h="740566">
                <a:tc>
                  <a:txBody>
                    <a:bodyPr/>
                    <a:lstStyle/>
                    <a:p>
                      <a:pPr algn="l"/>
                      <a:r>
                        <a:rPr lang="fr-FR" dirty="0"/>
                        <a:t>023 (virement </a:t>
                      </a:r>
                      <a:r>
                        <a:rPr lang="fr-FR" dirty="0" err="1"/>
                        <a:t>invest</a:t>
                      </a:r>
                      <a:r>
                        <a:rPr lang="fr-FR" dirty="0"/>
                        <a:t>)</a:t>
                      </a:r>
                    </a:p>
                  </a:txBody>
                  <a:tcPr/>
                </a:tc>
                <a:tc>
                  <a:txBody>
                    <a:bodyPr/>
                    <a:lstStyle/>
                    <a:p>
                      <a:pPr algn="ctr"/>
                      <a:r>
                        <a:rPr lang="fr-FR" dirty="0"/>
                        <a:t>640 383,54€</a:t>
                      </a:r>
                    </a:p>
                  </a:txBody>
                  <a:tcPr/>
                </a:tc>
                <a:extLst>
                  <a:ext uri="{0D108BD9-81ED-4DB2-BD59-A6C34878D82A}">
                    <a16:rowId xmlns:a16="http://schemas.microsoft.com/office/drawing/2014/main" val="709290458"/>
                  </a:ext>
                </a:extLst>
              </a:tr>
              <a:tr h="429059">
                <a:tc>
                  <a:txBody>
                    <a:bodyPr/>
                    <a:lstStyle/>
                    <a:p>
                      <a:pPr algn="l"/>
                      <a:r>
                        <a:rPr lang="fr-FR" dirty="0"/>
                        <a:t>042 (op d’ordre)</a:t>
                      </a:r>
                    </a:p>
                  </a:txBody>
                  <a:tcPr/>
                </a:tc>
                <a:tc>
                  <a:txBody>
                    <a:bodyPr/>
                    <a:lstStyle/>
                    <a:p>
                      <a:pPr algn="ctr"/>
                      <a:r>
                        <a:rPr lang="fr-FR" dirty="0"/>
                        <a:t>334 000€</a:t>
                      </a:r>
                    </a:p>
                  </a:txBody>
                  <a:tcPr/>
                </a:tc>
                <a:extLst>
                  <a:ext uri="{0D108BD9-81ED-4DB2-BD59-A6C34878D82A}">
                    <a16:rowId xmlns:a16="http://schemas.microsoft.com/office/drawing/2014/main" val="1289967605"/>
                  </a:ext>
                </a:extLst>
              </a:tr>
              <a:tr h="429059">
                <a:tc>
                  <a:txBody>
                    <a:bodyPr/>
                    <a:lstStyle/>
                    <a:p>
                      <a:pPr algn="l"/>
                      <a:r>
                        <a:rPr lang="fr-FR" dirty="0"/>
                        <a:t>65 Autres </a:t>
                      </a:r>
                      <a:r>
                        <a:rPr lang="fr-FR" dirty="0" err="1"/>
                        <a:t>ch</a:t>
                      </a:r>
                      <a:endParaRPr lang="fr-FR" dirty="0"/>
                    </a:p>
                  </a:txBody>
                  <a:tcPr/>
                </a:tc>
                <a:tc>
                  <a:txBody>
                    <a:bodyPr/>
                    <a:lstStyle/>
                    <a:p>
                      <a:pPr algn="ctr"/>
                      <a:r>
                        <a:rPr lang="fr-FR" dirty="0"/>
                        <a:t>100€</a:t>
                      </a:r>
                    </a:p>
                  </a:txBody>
                  <a:tcPr/>
                </a:tc>
                <a:extLst>
                  <a:ext uri="{0D108BD9-81ED-4DB2-BD59-A6C34878D82A}">
                    <a16:rowId xmlns:a16="http://schemas.microsoft.com/office/drawing/2014/main" val="2780342575"/>
                  </a:ext>
                </a:extLst>
              </a:tr>
              <a:tr h="429059">
                <a:tc>
                  <a:txBody>
                    <a:bodyPr/>
                    <a:lstStyle/>
                    <a:p>
                      <a:pPr algn="l"/>
                      <a:r>
                        <a:rPr lang="fr-FR" dirty="0"/>
                        <a:t>066 </a:t>
                      </a:r>
                      <a:r>
                        <a:rPr lang="fr-FR" dirty="0" err="1"/>
                        <a:t>ch</a:t>
                      </a:r>
                      <a:r>
                        <a:rPr lang="fr-FR" dirty="0"/>
                        <a:t> fin</a:t>
                      </a:r>
                    </a:p>
                  </a:txBody>
                  <a:tcPr/>
                </a:tc>
                <a:tc>
                  <a:txBody>
                    <a:bodyPr/>
                    <a:lstStyle/>
                    <a:p>
                      <a:pPr algn="ctr"/>
                      <a:r>
                        <a:rPr lang="fr-FR" dirty="0"/>
                        <a:t>33 000€</a:t>
                      </a:r>
                    </a:p>
                  </a:txBody>
                  <a:tcPr/>
                </a:tc>
                <a:extLst>
                  <a:ext uri="{0D108BD9-81ED-4DB2-BD59-A6C34878D82A}">
                    <a16:rowId xmlns:a16="http://schemas.microsoft.com/office/drawing/2014/main" val="4015578091"/>
                  </a:ext>
                </a:extLst>
              </a:tr>
              <a:tr h="429059">
                <a:tc>
                  <a:txBody>
                    <a:bodyPr/>
                    <a:lstStyle/>
                    <a:p>
                      <a:pPr algn="ctr"/>
                      <a:r>
                        <a:rPr lang="fr-FR" b="1" dirty="0">
                          <a:solidFill>
                            <a:srgbClr val="A50021"/>
                          </a:solidFill>
                        </a:rPr>
                        <a:t>TOTAL</a:t>
                      </a:r>
                    </a:p>
                  </a:txBody>
                  <a:tcPr/>
                </a:tc>
                <a:tc>
                  <a:txBody>
                    <a:bodyPr/>
                    <a:lstStyle/>
                    <a:p>
                      <a:pPr algn="ctr"/>
                      <a:r>
                        <a:rPr lang="fr-FR" b="1" dirty="0">
                          <a:solidFill>
                            <a:srgbClr val="A50021"/>
                          </a:solidFill>
                        </a:rPr>
                        <a:t>1 212 183,54€</a:t>
                      </a:r>
                    </a:p>
                  </a:txBody>
                  <a:tcPr/>
                </a:tc>
                <a:extLst>
                  <a:ext uri="{0D108BD9-81ED-4DB2-BD59-A6C34878D82A}">
                    <a16:rowId xmlns:a16="http://schemas.microsoft.com/office/drawing/2014/main" val="2483406116"/>
                  </a:ext>
                </a:extLst>
              </a:tr>
            </a:tbl>
          </a:graphicData>
        </a:graphic>
      </p:graphicFrame>
      <p:graphicFrame>
        <p:nvGraphicFramePr>
          <p:cNvPr id="10" name="Tableau 10">
            <a:extLst>
              <a:ext uri="{FF2B5EF4-FFF2-40B4-BE49-F238E27FC236}">
                <a16:creationId xmlns:a16="http://schemas.microsoft.com/office/drawing/2014/main" id="{1D30D64B-0902-9C73-5378-55B5FC3ACC2A}"/>
              </a:ext>
            </a:extLst>
          </p:cNvPr>
          <p:cNvGraphicFramePr>
            <a:graphicFrameLocks noGrp="1"/>
          </p:cNvGraphicFramePr>
          <p:nvPr>
            <p:extLst>
              <p:ext uri="{D42A27DB-BD31-4B8C-83A1-F6EECF244321}">
                <p14:modId xmlns:p14="http://schemas.microsoft.com/office/powerpoint/2010/main" val="404013559"/>
              </p:ext>
            </p:extLst>
          </p:nvPr>
        </p:nvGraphicFramePr>
        <p:xfrm>
          <a:off x="4860032" y="1719292"/>
          <a:ext cx="4032448" cy="4497976"/>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254551977"/>
                    </a:ext>
                  </a:extLst>
                </a:gridCol>
                <a:gridCol w="1975048">
                  <a:extLst>
                    <a:ext uri="{9D8B030D-6E8A-4147-A177-3AD203B41FA5}">
                      <a16:colId xmlns:a16="http://schemas.microsoft.com/office/drawing/2014/main" val="1226411432"/>
                    </a:ext>
                  </a:extLst>
                </a:gridCol>
              </a:tblGrid>
              <a:tr h="642568">
                <a:tc gridSpan="2">
                  <a:txBody>
                    <a:bodyPr/>
                    <a:lstStyle/>
                    <a:p>
                      <a:r>
                        <a:rPr lang="fr-FR" dirty="0">
                          <a:solidFill>
                            <a:schemeClr val="tx1"/>
                          </a:solidFill>
                        </a:rPr>
                        <a:t>RECETTES DE FONCTIONNEMENT</a:t>
                      </a:r>
                    </a:p>
                  </a:txBody>
                  <a:tcPr/>
                </a:tc>
                <a:tc hMerge="1">
                  <a:txBody>
                    <a:bodyPr/>
                    <a:lstStyle/>
                    <a:p>
                      <a:endParaRPr lang="fr-FR" dirty="0"/>
                    </a:p>
                  </a:txBody>
                  <a:tcPr/>
                </a:tc>
                <a:extLst>
                  <a:ext uri="{0D108BD9-81ED-4DB2-BD59-A6C34878D82A}">
                    <a16:rowId xmlns:a16="http://schemas.microsoft.com/office/drawing/2014/main" val="1423535876"/>
                  </a:ext>
                </a:extLst>
              </a:tr>
              <a:tr h="642568">
                <a:tc>
                  <a:txBody>
                    <a:bodyPr/>
                    <a:lstStyle/>
                    <a:p>
                      <a:pPr algn="ctr"/>
                      <a:r>
                        <a:rPr lang="fr-FR" b="1" dirty="0"/>
                        <a:t>CHAPITRES</a:t>
                      </a:r>
                    </a:p>
                  </a:txBody>
                  <a:tcPr/>
                </a:tc>
                <a:tc>
                  <a:txBody>
                    <a:bodyPr/>
                    <a:lstStyle/>
                    <a:p>
                      <a:pPr algn="ctr"/>
                      <a:r>
                        <a:rPr lang="fr-FR" b="1" dirty="0"/>
                        <a:t>BP 2023</a:t>
                      </a:r>
                    </a:p>
                  </a:txBody>
                  <a:tcPr/>
                </a:tc>
                <a:extLst>
                  <a:ext uri="{0D108BD9-81ED-4DB2-BD59-A6C34878D82A}">
                    <a16:rowId xmlns:a16="http://schemas.microsoft.com/office/drawing/2014/main" val="3760454753"/>
                  </a:ext>
                </a:extLst>
              </a:tr>
              <a:tr h="642568">
                <a:tc>
                  <a:txBody>
                    <a:bodyPr/>
                    <a:lstStyle/>
                    <a:p>
                      <a:pPr algn="l"/>
                      <a:r>
                        <a:rPr lang="fr-FR" dirty="0"/>
                        <a:t>002</a:t>
                      </a:r>
                    </a:p>
                  </a:txBody>
                  <a:tcPr/>
                </a:tc>
                <a:tc>
                  <a:txBody>
                    <a:bodyPr/>
                    <a:lstStyle/>
                    <a:p>
                      <a:pPr algn="ctr"/>
                      <a:r>
                        <a:rPr lang="fr-FR" dirty="0"/>
                        <a:t>366 183,54€</a:t>
                      </a:r>
                    </a:p>
                  </a:txBody>
                  <a:tcPr/>
                </a:tc>
                <a:extLst>
                  <a:ext uri="{0D108BD9-81ED-4DB2-BD59-A6C34878D82A}">
                    <a16:rowId xmlns:a16="http://schemas.microsoft.com/office/drawing/2014/main" val="2954685854"/>
                  </a:ext>
                </a:extLst>
              </a:tr>
              <a:tr h="642568">
                <a:tc>
                  <a:txBody>
                    <a:bodyPr/>
                    <a:lstStyle/>
                    <a:p>
                      <a:pPr algn="l"/>
                      <a:r>
                        <a:rPr lang="fr-FR" dirty="0"/>
                        <a:t>042 Op ordre</a:t>
                      </a:r>
                    </a:p>
                  </a:txBody>
                  <a:tcPr/>
                </a:tc>
                <a:tc>
                  <a:txBody>
                    <a:bodyPr/>
                    <a:lstStyle/>
                    <a:p>
                      <a:pPr algn="ctr"/>
                      <a:r>
                        <a:rPr lang="fr-FR" dirty="0"/>
                        <a:t>146 000€</a:t>
                      </a:r>
                    </a:p>
                  </a:txBody>
                  <a:tcPr/>
                </a:tc>
                <a:extLst>
                  <a:ext uri="{0D108BD9-81ED-4DB2-BD59-A6C34878D82A}">
                    <a16:rowId xmlns:a16="http://schemas.microsoft.com/office/drawing/2014/main" val="138428525"/>
                  </a:ext>
                </a:extLst>
              </a:tr>
              <a:tr h="642568">
                <a:tc>
                  <a:txBody>
                    <a:bodyPr/>
                    <a:lstStyle/>
                    <a:p>
                      <a:pPr algn="l"/>
                      <a:r>
                        <a:rPr lang="fr-FR" dirty="0"/>
                        <a:t>70 prod </a:t>
                      </a:r>
                      <a:r>
                        <a:rPr lang="fr-FR" dirty="0" err="1"/>
                        <a:t>serv</a:t>
                      </a:r>
                      <a:endParaRPr lang="fr-FR" dirty="0"/>
                    </a:p>
                  </a:txBody>
                  <a:tcPr/>
                </a:tc>
                <a:tc>
                  <a:txBody>
                    <a:bodyPr/>
                    <a:lstStyle/>
                    <a:p>
                      <a:pPr algn="ctr"/>
                      <a:r>
                        <a:rPr lang="fr-FR" dirty="0"/>
                        <a:t>650 000€</a:t>
                      </a:r>
                    </a:p>
                  </a:txBody>
                  <a:tcPr/>
                </a:tc>
                <a:extLst>
                  <a:ext uri="{0D108BD9-81ED-4DB2-BD59-A6C34878D82A}">
                    <a16:rowId xmlns:a16="http://schemas.microsoft.com/office/drawing/2014/main" val="3823045656"/>
                  </a:ext>
                </a:extLst>
              </a:tr>
              <a:tr h="642568">
                <a:tc>
                  <a:txBody>
                    <a:bodyPr/>
                    <a:lstStyle/>
                    <a:p>
                      <a:pPr algn="l"/>
                      <a:r>
                        <a:rPr lang="fr-FR" dirty="0"/>
                        <a:t>74 dotations</a:t>
                      </a:r>
                    </a:p>
                  </a:txBody>
                  <a:tcPr/>
                </a:tc>
                <a:tc>
                  <a:txBody>
                    <a:bodyPr/>
                    <a:lstStyle/>
                    <a:p>
                      <a:pPr algn="ctr"/>
                      <a:r>
                        <a:rPr lang="fr-FR" dirty="0"/>
                        <a:t>50 000</a:t>
                      </a:r>
                    </a:p>
                  </a:txBody>
                  <a:tcPr/>
                </a:tc>
                <a:extLst>
                  <a:ext uri="{0D108BD9-81ED-4DB2-BD59-A6C34878D82A}">
                    <a16:rowId xmlns:a16="http://schemas.microsoft.com/office/drawing/2014/main" val="3874624031"/>
                  </a:ext>
                </a:extLst>
              </a:tr>
              <a:tr h="642568">
                <a:tc>
                  <a:txBody>
                    <a:bodyPr/>
                    <a:lstStyle/>
                    <a:p>
                      <a:pPr algn="ctr"/>
                      <a:r>
                        <a:rPr lang="fr-FR" b="1" dirty="0">
                          <a:solidFill>
                            <a:srgbClr val="C00000"/>
                          </a:solidFill>
                        </a:rPr>
                        <a:t>TOTAL</a:t>
                      </a:r>
                    </a:p>
                  </a:txBody>
                  <a:tcPr/>
                </a:tc>
                <a:tc>
                  <a:txBody>
                    <a:bodyPr/>
                    <a:lstStyle/>
                    <a:p>
                      <a:pPr algn="ctr"/>
                      <a:r>
                        <a:rPr lang="fr-FR" b="1" dirty="0">
                          <a:solidFill>
                            <a:srgbClr val="C00000"/>
                          </a:solidFill>
                        </a:rPr>
                        <a:t>1 212 183,54</a:t>
                      </a:r>
                    </a:p>
                  </a:txBody>
                  <a:tcPr/>
                </a:tc>
                <a:extLst>
                  <a:ext uri="{0D108BD9-81ED-4DB2-BD59-A6C34878D82A}">
                    <a16:rowId xmlns:a16="http://schemas.microsoft.com/office/drawing/2014/main" val="3492525569"/>
                  </a:ext>
                </a:extLst>
              </a:tr>
            </a:tbl>
          </a:graphicData>
        </a:graphic>
      </p:graphicFrame>
    </p:spTree>
    <p:extLst>
      <p:ext uri="{BB962C8B-B14F-4D97-AF65-F5344CB8AC3E}">
        <p14:creationId xmlns:p14="http://schemas.microsoft.com/office/powerpoint/2010/main" val="20307887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5" name="Titre 4">
            <a:extLst>
              <a:ext uri="{FF2B5EF4-FFF2-40B4-BE49-F238E27FC236}">
                <a16:creationId xmlns:a16="http://schemas.microsoft.com/office/drawing/2014/main" id="{E137B9BD-4789-B832-234A-B97DDA186881}"/>
              </a:ext>
            </a:extLst>
          </p:cNvPr>
          <p:cNvSpPr>
            <a:spLocks noGrp="1"/>
          </p:cNvSpPr>
          <p:nvPr>
            <p:ph type="title"/>
          </p:nvPr>
        </p:nvSpPr>
        <p:spPr>
          <a:xfrm>
            <a:off x="827584" y="260648"/>
            <a:ext cx="7715200" cy="1143000"/>
          </a:xfrm>
        </p:spPr>
        <p:txBody>
          <a:bodyPr/>
          <a:lstStyle/>
          <a:p>
            <a:r>
              <a:rPr lang="fr-FR" sz="3600" b="1" dirty="0">
                <a:solidFill>
                  <a:srgbClr val="C00000"/>
                </a:solidFill>
              </a:rPr>
              <a:t>ASSAINISSEMENT BP 2022/CA 2023</a:t>
            </a:r>
          </a:p>
        </p:txBody>
      </p:sp>
      <p:graphicFrame>
        <p:nvGraphicFramePr>
          <p:cNvPr id="6" name="Tableau 6">
            <a:extLst>
              <a:ext uri="{FF2B5EF4-FFF2-40B4-BE49-F238E27FC236}">
                <a16:creationId xmlns:a16="http://schemas.microsoft.com/office/drawing/2014/main" id="{8959DF6D-2D94-9B6E-CCEA-999E85677C10}"/>
              </a:ext>
            </a:extLst>
          </p:cNvPr>
          <p:cNvGraphicFramePr>
            <a:graphicFrameLocks noGrp="1"/>
          </p:cNvGraphicFramePr>
          <p:nvPr>
            <p:extLst>
              <p:ext uri="{D42A27DB-BD31-4B8C-83A1-F6EECF244321}">
                <p14:modId xmlns:p14="http://schemas.microsoft.com/office/powerpoint/2010/main" val="911804700"/>
              </p:ext>
            </p:extLst>
          </p:nvPr>
        </p:nvGraphicFramePr>
        <p:xfrm>
          <a:off x="107504" y="1700808"/>
          <a:ext cx="4464496" cy="4805145"/>
        </p:xfrm>
        <a:graphic>
          <a:graphicData uri="http://schemas.openxmlformats.org/drawingml/2006/table">
            <a:tbl>
              <a:tblPr firstRow="1" bandRow="1">
                <a:tableStyleId>{5C22544A-7EE6-4342-B048-85BDC9FD1C3A}</a:tableStyleId>
              </a:tblPr>
              <a:tblGrid>
                <a:gridCol w="2220425">
                  <a:extLst>
                    <a:ext uri="{9D8B030D-6E8A-4147-A177-3AD203B41FA5}">
                      <a16:colId xmlns:a16="http://schemas.microsoft.com/office/drawing/2014/main" val="537150790"/>
                    </a:ext>
                  </a:extLst>
                </a:gridCol>
                <a:gridCol w="2244071">
                  <a:extLst>
                    <a:ext uri="{9D8B030D-6E8A-4147-A177-3AD203B41FA5}">
                      <a16:colId xmlns:a16="http://schemas.microsoft.com/office/drawing/2014/main" val="1523264036"/>
                    </a:ext>
                  </a:extLst>
                </a:gridCol>
              </a:tblGrid>
              <a:tr h="893409">
                <a:tc gridSpan="2">
                  <a:txBody>
                    <a:bodyPr/>
                    <a:lstStyle/>
                    <a:p>
                      <a:pPr algn="ctr"/>
                      <a:endParaRPr lang="fr-FR" dirty="0">
                        <a:solidFill>
                          <a:schemeClr val="tx1"/>
                        </a:solidFill>
                      </a:endParaRPr>
                    </a:p>
                    <a:p>
                      <a:pPr algn="ctr"/>
                      <a:r>
                        <a:rPr lang="fr-FR" dirty="0">
                          <a:solidFill>
                            <a:schemeClr val="tx1"/>
                          </a:solidFill>
                        </a:rPr>
                        <a:t>DEPENSES INVESTISSEMENT</a:t>
                      </a:r>
                    </a:p>
                  </a:txBody>
                  <a:tcPr/>
                </a:tc>
                <a:tc hMerge="1">
                  <a:txBody>
                    <a:bodyPr/>
                    <a:lstStyle/>
                    <a:p>
                      <a:endParaRPr lang="fr-FR" dirty="0"/>
                    </a:p>
                  </a:txBody>
                  <a:tcPr/>
                </a:tc>
                <a:extLst>
                  <a:ext uri="{0D108BD9-81ED-4DB2-BD59-A6C34878D82A}">
                    <a16:rowId xmlns:a16="http://schemas.microsoft.com/office/drawing/2014/main" val="725059353"/>
                  </a:ext>
                </a:extLst>
              </a:tr>
              <a:tr h="547236">
                <a:tc>
                  <a:txBody>
                    <a:bodyPr/>
                    <a:lstStyle/>
                    <a:p>
                      <a:pPr algn="ctr"/>
                      <a:r>
                        <a:rPr lang="fr-FR" b="1" dirty="0"/>
                        <a:t>CHAPITRES</a:t>
                      </a:r>
                    </a:p>
                  </a:txBody>
                  <a:tcPr/>
                </a:tc>
                <a:tc>
                  <a:txBody>
                    <a:bodyPr/>
                    <a:lstStyle/>
                    <a:p>
                      <a:pPr algn="ctr"/>
                      <a:r>
                        <a:rPr lang="fr-FR" b="1" dirty="0"/>
                        <a:t>BP 2023</a:t>
                      </a:r>
                    </a:p>
                  </a:txBody>
                  <a:tcPr/>
                </a:tc>
                <a:extLst>
                  <a:ext uri="{0D108BD9-81ED-4DB2-BD59-A6C34878D82A}">
                    <a16:rowId xmlns:a16="http://schemas.microsoft.com/office/drawing/2014/main" val="63941892"/>
                  </a:ext>
                </a:extLst>
              </a:tr>
              <a:tr h="547236">
                <a:tc>
                  <a:txBody>
                    <a:bodyPr/>
                    <a:lstStyle/>
                    <a:p>
                      <a:pPr algn="l"/>
                      <a:r>
                        <a:rPr lang="fr-FR" dirty="0"/>
                        <a:t>040 op ordre</a:t>
                      </a:r>
                    </a:p>
                  </a:txBody>
                  <a:tcPr/>
                </a:tc>
                <a:tc>
                  <a:txBody>
                    <a:bodyPr/>
                    <a:lstStyle/>
                    <a:p>
                      <a:pPr algn="ctr"/>
                      <a:r>
                        <a:rPr lang="fr-FR" dirty="0"/>
                        <a:t>146 000€</a:t>
                      </a:r>
                    </a:p>
                  </a:txBody>
                  <a:tcPr/>
                </a:tc>
                <a:extLst>
                  <a:ext uri="{0D108BD9-81ED-4DB2-BD59-A6C34878D82A}">
                    <a16:rowId xmlns:a16="http://schemas.microsoft.com/office/drawing/2014/main" val="755201776"/>
                  </a:ext>
                </a:extLst>
              </a:tr>
              <a:tr h="547236">
                <a:tc>
                  <a:txBody>
                    <a:bodyPr/>
                    <a:lstStyle/>
                    <a:p>
                      <a:pPr algn="l"/>
                      <a:r>
                        <a:rPr lang="fr-FR" dirty="0"/>
                        <a:t>16 emprunts</a:t>
                      </a:r>
                    </a:p>
                  </a:txBody>
                  <a:tcPr/>
                </a:tc>
                <a:tc>
                  <a:txBody>
                    <a:bodyPr/>
                    <a:lstStyle/>
                    <a:p>
                      <a:pPr algn="ctr"/>
                      <a:r>
                        <a:rPr lang="fr-FR" dirty="0"/>
                        <a:t>168 500€</a:t>
                      </a:r>
                    </a:p>
                  </a:txBody>
                  <a:tcPr/>
                </a:tc>
                <a:extLst>
                  <a:ext uri="{0D108BD9-81ED-4DB2-BD59-A6C34878D82A}">
                    <a16:rowId xmlns:a16="http://schemas.microsoft.com/office/drawing/2014/main" val="2635105397"/>
                  </a:ext>
                </a:extLst>
              </a:tr>
              <a:tr h="628320">
                <a:tc>
                  <a:txBody>
                    <a:bodyPr/>
                    <a:lstStyle/>
                    <a:p>
                      <a:pPr algn="l"/>
                      <a:r>
                        <a:rPr lang="fr-FR" dirty="0"/>
                        <a:t>20 </a:t>
                      </a:r>
                      <a:r>
                        <a:rPr lang="fr-FR" dirty="0" err="1"/>
                        <a:t>immo</a:t>
                      </a:r>
                      <a:r>
                        <a:rPr lang="fr-FR" dirty="0"/>
                        <a:t> </a:t>
                      </a:r>
                      <a:r>
                        <a:rPr lang="fr-FR" dirty="0" err="1"/>
                        <a:t>incorp</a:t>
                      </a:r>
                      <a:endParaRPr lang="fr-FR" dirty="0"/>
                    </a:p>
                  </a:txBody>
                  <a:tcPr/>
                </a:tc>
                <a:tc>
                  <a:txBody>
                    <a:bodyPr/>
                    <a:lstStyle/>
                    <a:p>
                      <a:pPr algn="ctr"/>
                      <a:r>
                        <a:rPr lang="fr-FR" dirty="0"/>
                        <a:t>41 820,5€</a:t>
                      </a:r>
                    </a:p>
                  </a:txBody>
                  <a:tcPr/>
                </a:tc>
                <a:extLst>
                  <a:ext uri="{0D108BD9-81ED-4DB2-BD59-A6C34878D82A}">
                    <a16:rowId xmlns:a16="http://schemas.microsoft.com/office/drawing/2014/main" val="709290458"/>
                  </a:ext>
                </a:extLst>
              </a:tr>
              <a:tr h="547236">
                <a:tc>
                  <a:txBody>
                    <a:bodyPr/>
                    <a:lstStyle/>
                    <a:p>
                      <a:pPr algn="l"/>
                      <a:r>
                        <a:rPr lang="fr-FR" dirty="0"/>
                        <a:t>21 </a:t>
                      </a:r>
                      <a:r>
                        <a:rPr lang="fr-FR" dirty="0" err="1"/>
                        <a:t>immo</a:t>
                      </a:r>
                      <a:r>
                        <a:rPr lang="fr-FR" dirty="0"/>
                        <a:t> corp</a:t>
                      </a:r>
                    </a:p>
                  </a:txBody>
                  <a:tcPr/>
                </a:tc>
                <a:tc>
                  <a:txBody>
                    <a:bodyPr/>
                    <a:lstStyle/>
                    <a:p>
                      <a:pPr algn="ctr"/>
                      <a:r>
                        <a:rPr lang="fr-FR" dirty="0"/>
                        <a:t>239 200,84€</a:t>
                      </a:r>
                    </a:p>
                  </a:txBody>
                  <a:tcPr/>
                </a:tc>
                <a:extLst>
                  <a:ext uri="{0D108BD9-81ED-4DB2-BD59-A6C34878D82A}">
                    <a16:rowId xmlns:a16="http://schemas.microsoft.com/office/drawing/2014/main" val="1289967605"/>
                  </a:ext>
                </a:extLst>
              </a:tr>
              <a:tr h="547236">
                <a:tc>
                  <a:txBody>
                    <a:bodyPr/>
                    <a:lstStyle/>
                    <a:p>
                      <a:pPr algn="l"/>
                      <a:r>
                        <a:rPr lang="fr-FR" dirty="0"/>
                        <a:t>23 </a:t>
                      </a:r>
                      <a:r>
                        <a:rPr lang="fr-FR" dirty="0" err="1"/>
                        <a:t>immo</a:t>
                      </a:r>
                      <a:r>
                        <a:rPr lang="fr-FR" dirty="0"/>
                        <a:t> en cours</a:t>
                      </a:r>
                    </a:p>
                  </a:txBody>
                  <a:tcPr/>
                </a:tc>
                <a:tc>
                  <a:txBody>
                    <a:bodyPr/>
                    <a:lstStyle/>
                    <a:p>
                      <a:pPr algn="ctr"/>
                      <a:r>
                        <a:rPr lang="fr-FR" dirty="0"/>
                        <a:t>1 067 023,81€</a:t>
                      </a:r>
                    </a:p>
                  </a:txBody>
                  <a:tcPr/>
                </a:tc>
                <a:extLst>
                  <a:ext uri="{0D108BD9-81ED-4DB2-BD59-A6C34878D82A}">
                    <a16:rowId xmlns:a16="http://schemas.microsoft.com/office/drawing/2014/main" val="2780342575"/>
                  </a:ext>
                </a:extLst>
              </a:tr>
              <a:tr h="547236">
                <a:tc>
                  <a:txBody>
                    <a:bodyPr/>
                    <a:lstStyle/>
                    <a:p>
                      <a:pPr algn="ctr"/>
                      <a:r>
                        <a:rPr lang="fr-FR" b="1" dirty="0">
                          <a:solidFill>
                            <a:srgbClr val="A50021"/>
                          </a:solidFill>
                        </a:rPr>
                        <a:t>TOTAL</a:t>
                      </a:r>
                    </a:p>
                  </a:txBody>
                  <a:tcPr/>
                </a:tc>
                <a:tc>
                  <a:txBody>
                    <a:bodyPr/>
                    <a:lstStyle/>
                    <a:p>
                      <a:pPr algn="ctr"/>
                      <a:r>
                        <a:rPr lang="fr-FR" b="1" dirty="0">
                          <a:solidFill>
                            <a:srgbClr val="A50021"/>
                          </a:solidFill>
                        </a:rPr>
                        <a:t>1 662 545,15€</a:t>
                      </a:r>
                    </a:p>
                  </a:txBody>
                  <a:tcPr/>
                </a:tc>
                <a:extLst>
                  <a:ext uri="{0D108BD9-81ED-4DB2-BD59-A6C34878D82A}">
                    <a16:rowId xmlns:a16="http://schemas.microsoft.com/office/drawing/2014/main" val="2483406116"/>
                  </a:ext>
                </a:extLst>
              </a:tr>
            </a:tbl>
          </a:graphicData>
        </a:graphic>
      </p:graphicFrame>
      <p:graphicFrame>
        <p:nvGraphicFramePr>
          <p:cNvPr id="10" name="Tableau 10">
            <a:extLst>
              <a:ext uri="{FF2B5EF4-FFF2-40B4-BE49-F238E27FC236}">
                <a16:creationId xmlns:a16="http://schemas.microsoft.com/office/drawing/2014/main" id="{1D30D64B-0902-9C73-5378-55B5FC3ACC2A}"/>
              </a:ext>
            </a:extLst>
          </p:cNvPr>
          <p:cNvGraphicFramePr>
            <a:graphicFrameLocks noGrp="1"/>
          </p:cNvGraphicFramePr>
          <p:nvPr>
            <p:extLst>
              <p:ext uri="{D42A27DB-BD31-4B8C-83A1-F6EECF244321}">
                <p14:modId xmlns:p14="http://schemas.microsoft.com/office/powerpoint/2010/main" val="3723320218"/>
              </p:ext>
            </p:extLst>
          </p:nvPr>
        </p:nvGraphicFramePr>
        <p:xfrm>
          <a:off x="4685184" y="1700808"/>
          <a:ext cx="4032448" cy="4805145"/>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254551977"/>
                    </a:ext>
                  </a:extLst>
                </a:gridCol>
                <a:gridCol w="1975048">
                  <a:extLst>
                    <a:ext uri="{9D8B030D-6E8A-4147-A177-3AD203B41FA5}">
                      <a16:colId xmlns:a16="http://schemas.microsoft.com/office/drawing/2014/main" val="1226411432"/>
                    </a:ext>
                  </a:extLst>
                </a:gridCol>
              </a:tblGrid>
              <a:tr h="850379">
                <a:tc gridSpan="2">
                  <a:txBody>
                    <a:bodyPr/>
                    <a:lstStyle/>
                    <a:p>
                      <a:pPr algn="ctr"/>
                      <a:endParaRPr lang="fr-FR" dirty="0">
                        <a:solidFill>
                          <a:schemeClr val="tx1"/>
                        </a:solidFill>
                      </a:endParaRPr>
                    </a:p>
                    <a:p>
                      <a:pPr algn="ctr"/>
                      <a:r>
                        <a:rPr lang="fr-FR" dirty="0">
                          <a:solidFill>
                            <a:schemeClr val="tx1"/>
                          </a:solidFill>
                        </a:rPr>
                        <a:t>RECETTES INVESTISSEMENT</a:t>
                      </a:r>
                    </a:p>
                  </a:txBody>
                  <a:tcPr/>
                </a:tc>
                <a:tc hMerge="1">
                  <a:txBody>
                    <a:bodyPr/>
                    <a:lstStyle/>
                    <a:p>
                      <a:endParaRPr lang="fr-FR" dirty="0"/>
                    </a:p>
                  </a:txBody>
                  <a:tcPr/>
                </a:tc>
                <a:extLst>
                  <a:ext uri="{0D108BD9-81ED-4DB2-BD59-A6C34878D82A}">
                    <a16:rowId xmlns:a16="http://schemas.microsoft.com/office/drawing/2014/main" val="1423535876"/>
                  </a:ext>
                </a:extLst>
              </a:tr>
              <a:tr h="566919">
                <a:tc>
                  <a:txBody>
                    <a:bodyPr/>
                    <a:lstStyle/>
                    <a:p>
                      <a:pPr algn="ctr"/>
                      <a:r>
                        <a:rPr lang="fr-FR" b="1" dirty="0"/>
                        <a:t>CHAPITRES</a:t>
                      </a:r>
                    </a:p>
                  </a:txBody>
                  <a:tcPr/>
                </a:tc>
                <a:tc>
                  <a:txBody>
                    <a:bodyPr/>
                    <a:lstStyle/>
                    <a:p>
                      <a:pPr algn="ctr"/>
                      <a:r>
                        <a:rPr lang="fr-FR" b="1" dirty="0"/>
                        <a:t>BP 2023</a:t>
                      </a:r>
                    </a:p>
                  </a:txBody>
                  <a:tcPr/>
                </a:tc>
                <a:extLst>
                  <a:ext uri="{0D108BD9-81ED-4DB2-BD59-A6C34878D82A}">
                    <a16:rowId xmlns:a16="http://schemas.microsoft.com/office/drawing/2014/main" val="3760454753"/>
                  </a:ext>
                </a:extLst>
              </a:tr>
              <a:tr h="420717">
                <a:tc>
                  <a:txBody>
                    <a:bodyPr/>
                    <a:lstStyle/>
                    <a:p>
                      <a:pPr algn="l"/>
                      <a:r>
                        <a:rPr lang="fr-FR" dirty="0"/>
                        <a:t>001 excédent</a:t>
                      </a:r>
                    </a:p>
                  </a:txBody>
                  <a:tcPr/>
                </a:tc>
                <a:tc>
                  <a:txBody>
                    <a:bodyPr/>
                    <a:lstStyle/>
                    <a:p>
                      <a:pPr algn="ctr"/>
                      <a:r>
                        <a:rPr lang="fr-FR" dirty="0"/>
                        <a:t>84 669,04€</a:t>
                      </a:r>
                    </a:p>
                  </a:txBody>
                  <a:tcPr/>
                </a:tc>
                <a:extLst>
                  <a:ext uri="{0D108BD9-81ED-4DB2-BD59-A6C34878D82A}">
                    <a16:rowId xmlns:a16="http://schemas.microsoft.com/office/drawing/2014/main" val="2954685854"/>
                  </a:ext>
                </a:extLst>
              </a:tr>
              <a:tr h="426134">
                <a:tc>
                  <a:txBody>
                    <a:bodyPr/>
                    <a:lstStyle/>
                    <a:p>
                      <a:pPr algn="l"/>
                      <a:r>
                        <a:rPr lang="fr-FR" dirty="0"/>
                        <a:t>021 </a:t>
                      </a:r>
                      <a:r>
                        <a:rPr lang="fr-FR" dirty="0" err="1"/>
                        <a:t>vir</a:t>
                      </a:r>
                      <a:r>
                        <a:rPr lang="fr-FR" dirty="0"/>
                        <a:t> </a:t>
                      </a:r>
                      <a:r>
                        <a:rPr lang="fr-FR" dirty="0" err="1"/>
                        <a:t>fonct</a:t>
                      </a:r>
                      <a:endParaRPr lang="fr-FR" dirty="0"/>
                    </a:p>
                  </a:txBody>
                  <a:tcPr/>
                </a:tc>
                <a:tc>
                  <a:txBody>
                    <a:bodyPr/>
                    <a:lstStyle/>
                    <a:p>
                      <a:pPr algn="ctr"/>
                      <a:r>
                        <a:rPr lang="fr-FR" dirty="0"/>
                        <a:t>640 383,54€</a:t>
                      </a:r>
                    </a:p>
                  </a:txBody>
                  <a:tcPr/>
                </a:tc>
                <a:extLst>
                  <a:ext uri="{0D108BD9-81ED-4DB2-BD59-A6C34878D82A}">
                    <a16:rowId xmlns:a16="http://schemas.microsoft.com/office/drawing/2014/main" val="138428525"/>
                  </a:ext>
                </a:extLst>
              </a:tr>
              <a:tr h="431551">
                <a:tc>
                  <a:txBody>
                    <a:bodyPr/>
                    <a:lstStyle/>
                    <a:p>
                      <a:pPr algn="l"/>
                      <a:r>
                        <a:rPr lang="fr-FR" dirty="0"/>
                        <a:t>040 op ordre</a:t>
                      </a:r>
                    </a:p>
                  </a:txBody>
                  <a:tcPr/>
                </a:tc>
                <a:tc>
                  <a:txBody>
                    <a:bodyPr/>
                    <a:lstStyle/>
                    <a:p>
                      <a:pPr algn="ctr"/>
                      <a:r>
                        <a:rPr lang="fr-FR" dirty="0"/>
                        <a:t>334 000€</a:t>
                      </a:r>
                    </a:p>
                  </a:txBody>
                  <a:tcPr/>
                </a:tc>
                <a:extLst>
                  <a:ext uri="{0D108BD9-81ED-4DB2-BD59-A6C34878D82A}">
                    <a16:rowId xmlns:a16="http://schemas.microsoft.com/office/drawing/2014/main" val="3823045656"/>
                  </a:ext>
                </a:extLst>
              </a:tr>
              <a:tr h="488748">
                <a:tc>
                  <a:txBody>
                    <a:bodyPr/>
                    <a:lstStyle/>
                    <a:p>
                      <a:pPr algn="l"/>
                      <a:r>
                        <a:rPr lang="fr-FR" dirty="0"/>
                        <a:t>10 dotations</a:t>
                      </a:r>
                    </a:p>
                  </a:txBody>
                  <a:tcPr/>
                </a:tc>
                <a:tc>
                  <a:txBody>
                    <a:bodyPr/>
                    <a:lstStyle/>
                    <a:p>
                      <a:pPr algn="ctr"/>
                      <a:r>
                        <a:rPr lang="fr-FR" dirty="0"/>
                        <a:t>492 367,57€</a:t>
                      </a:r>
                    </a:p>
                  </a:txBody>
                  <a:tcPr/>
                </a:tc>
                <a:extLst>
                  <a:ext uri="{0D108BD9-81ED-4DB2-BD59-A6C34878D82A}">
                    <a16:rowId xmlns:a16="http://schemas.microsoft.com/office/drawing/2014/main" val="940791809"/>
                  </a:ext>
                </a:extLst>
              </a:tr>
              <a:tr h="494165">
                <a:tc>
                  <a:txBody>
                    <a:bodyPr/>
                    <a:lstStyle/>
                    <a:p>
                      <a:pPr algn="l"/>
                      <a:r>
                        <a:rPr lang="fr-FR" dirty="0"/>
                        <a:t>13 </a:t>
                      </a:r>
                      <a:r>
                        <a:rPr lang="fr-FR" dirty="0" err="1"/>
                        <a:t>sub</a:t>
                      </a:r>
                      <a:r>
                        <a:rPr lang="fr-FR" dirty="0"/>
                        <a:t> </a:t>
                      </a:r>
                      <a:r>
                        <a:rPr lang="fr-FR" dirty="0" err="1"/>
                        <a:t>invest</a:t>
                      </a:r>
                      <a:endParaRPr lang="fr-FR" dirty="0"/>
                    </a:p>
                  </a:txBody>
                  <a:tcPr/>
                </a:tc>
                <a:tc>
                  <a:txBody>
                    <a:bodyPr/>
                    <a:lstStyle/>
                    <a:p>
                      <a:pPr algn="ctr"/>
                      <a:r>
                        <a:rPr lang="fr-FR" dirty="0"/>
                        <a:t>111 125€</a:t>
                      </a:r>
                    </a:p>
                  </a:txBody>
                  <a:tcPr/>
                </a:tc>
                <a:extLst>
                  <a:ext uri="{0D108BD9-81ED-4DB2-BD59-A6C34878D82A}">
                    <a16:rowId xmlns:a16="http://schemas.microsoft.com/office/drawing/2014/main" val="418636931"/>
                  </a:ext>
                </a:extLst>
              </a:tr>
              <a:tr h="494165">
                <a:tc>
                  <a:txBody>
                    <a:bodyPr/>
                    <a:lstStyle/>
                    <a:p>
                      <a:pPr algn="l"/>
                      <a:r>
                        <a:rPr lang="fr-FR" dirty="0"/>
                        <a:t>27 autres</a:t>
                      </a:r>
                    </a:p>
                  </a:txBody>
                  <a:tcPr/>
                </a:tc>
                <a:tc>
                  <a:txBody>
                    <a:bodyPr/>
                    <a:lstStyle/>
                    <a:p>
                      <a:pPr algn="ctr"/>
                      <a:r>
                        <a:rPr lang="fr-FR" dirty="0"/>
                        <a:t>400</a:t>
                      </a:r>
                    </a:p>
                  </a:txBody>
                  <a:tcPr/>
                </a:tc>
                <a:extLst>
                  <a:ext uri="{0D108BD9-81ED-4DB2-BD59-A6C34878D82A}">
                    <a16:rowId xmlns:a16="http://schemas.microsoft.com/office/drawing/2014/main" val="3787188727"/>
                  </a:ext>
                </a:extLst>
              </a:tr>
              <a:tr h="632367">
                <a:tc>
                  <a:txBody>
                    <a:bodyPr/>
                    <a:lstStyle/>
                    <a:p>
                      <a:pPr algn="ctr"/>
                      <a:r>
                        <a:rPr lang="fr-FR" b="1" dirty="0">
                          <a:solidFill>
                            <a:srgbClr val="C00000"/>
                          </a:solidFill>
                        </a:rPr>
                        <a:t>TOTAL</a:t>
                      </a:r>
                    </a:p>
                  </a:txBody>
                  <a:tcPr/>
                </a:tc>
                <a:tc>
                  <a:txBody>
                    <a:bodyPr/>
                    <a:lstStyle/>
                    <a:p>
                      <a:pPr algn="ctr"/>
                      <a:r>
                        <a:rPr lang="fr-FR" b="1">
                          <a:solidFill>
                            <a:srgbClr val="C00000"/>
                          </a:solidFill>
                        </a:rPr>
                        <a:t>1 662 545,15</a:t>
                      </a:r>
                      <a:endParaRPr lang="fr-FR" b="1" dirty="0">
                        <a:solidFill>
                          <a:srgbClr val="C00000"/>
                        </a:solidFill>
                      </a:endParaRPr>
                    </a:p>
                  </a:txBody>
                  <a:tcPr/>
                </a:tc>
                <a:extLst>
                  <a:ext uri="{0D108BD9-81ED-4DB2-BD59-A6C34878D82A}">
                    <a16:rowId xmlns:a16="http://schemas.microsoft.com/office/drawing/2014/main" val="3492525569"/>
                  </a:ext>
                </a:extLst>
              </a:tr>
            </a:tbl>
          </a:graphicData>
        </a:graphic>
      </p:graphicFrame>
    </p:spTree>
    <p:extLst>
      <p:ext uri="{BB962C8B-B14F-4D97-AF65-F5344CB8AC3E}">
        <p14:creationId xmlns:p14="http://schemas.microsoft.com/office/powerpoint/2010/main" val="36507759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6" name="Titre 5">
            <a:extLst>
              <a:ext uri="{FF2B5EF4-FFF2-40B4-BE49-F238E27FC236}">
                <a16:creationId xmlns:a16="http://schemas.microsoft.com/office/drawing/2014/main" id="{FFF2664B-6B58-43B9-9DB7-BD4762D0D00A}"/>
              </a:ext>
            </a:extLst>
          </p:cNvPr>
          <p:cNvSpPr>
            <a:spLocks noGrp="1"/>
          </p:cNvSpPr>
          <p:nvPr>
            <p:ph type="title"/>
          </p:nvPr>
        </p:nvSpPr>
        <p:spPr>
          <a:xfrm>
            <a:off x="755576" y="332656"/>
            <a:ext cx="7715200" cy="1143000"/>
          </a:xfrm>
        </p:spPr>
        <p:txBody>
          <a:bodyPr/>
          <a:lstStyle/>
          <a:p>
            <a:r>
              <a:rPr lang="fr-FR" b="1" dirty="0"/>
              <a:t>BUDGET ASSAINISSEMENT</a:t>
            </a:r>
          </a:p>
        </p:txBody>
      </p:sp>
      <p:sp>
        <p:nvSpPr>
          <p:cNvPr id="7" name="Espace réservé du contenu 6">
            <a:extLst>
              <a:ext uri="{FF2B5EF4-FFF2-40B4-BE49-F238E27FC236}">
                <a16:creationId xmlns:a16="http://schemas.microsoft.com/office/drawing/2014/main" id="{DF2F95B3-783F-2E10-216D-B6EADFEAE195}"/>
              </a:ext>
            </a:extLst>
          </p:cNvPr>
          <p:cNvSpPr>
            <a:spLocks noGrp="1"/>
          </p:cNvSpPr>
          <p:nvPr>
            <p:ph idx="1"/>
          </p:nvPr>
        </p:nvSpPr>
        <p:spPr>
          <a:xfrm>
            <a:off x="1475656" y="1599168"/>
            <a:ext cx="6768752" cy="4525963"/>
          </a:xfrm>
        </p:spPr>
        <p:txBody>
          <a:bodyPr/>
          <a:lstStyle/>
          <a:p>
            <a:r>
              <a:rPr lang="fr-FR" b="1" dirty="0">
                <a:solidFill>
                  <a:srgbClr val="C00000"/>
                </a:solidFill>
              </a:rPr>
              <a:t>Assainissement collectif: Recettes</a:t>
            </a:r>
          </a:p>
          <a:p>
            <a:pPr marL="0" indent="0">
              <a:buNone/>
            </a:pPr>
            <a:endParaRPr lang="fr-FR" sz="2000" dirty="0"/>
          </a:p>
          <a:p>
            <a:pPr>
              <a:buFont typeface="Wingdings" panose="05000000000000000000" pitchFamily="2" charset="2"/>
              <a:buChar char="ü"/>
            </a:pPr>
            <a:r>
              <a:rPr lang="fr-FR" dirty="0"/>
              <a:t>Primes à l’épuration: 50 000€</a:t>
            </a:r>
          </a:p>
          <a:p>
            <a:pPr>
              <a:buFont typeface="Wingdings" panose="05000000000000000000" pitchFamily="2" charset="2"/>
              <a:buChar char="ü"/>
            </a:pPr>
            <a:endParaRPr lang="fr-FR" dirty="0"/>
          </a:p>
          <a:p>
            <a:pPr>
              <a:buFont typeface="Wingdings" panose="05000000000000000000" pitchFamily="2" charset="2"/>
              <a:buChar char="ü"/>
            </a:pPr>
            <a:r>
              <a:rPr lang="fr-FR" dirty="0"/>
              <a:t>Redevances: 550 000€</a:t>
            </a:r>
          </a:p>
          <a:p>
            <a:pPr marL="0" indent="0">
              <a:buNone/>
            </a:pPr>
            <a:endParaRPr lang="fr-FR" dirty="0"/>
          </a:p>
          <a:p>
            <a:pPr>
              <a:buFont typeface="Wingdings" panose="05000000000000000000" pitchFamily="2" charset="2"/>
              <a:buChar char="ü"/>
            </a:pPr>
            <a:r>
              <a:rPr lang="fr-FR" dirty="0"/>
              <a:t>PFAC: 100 000€</a:t>
            </a:r>
          </a:p>
          <a:p>
            <a:pPr>
              <a:buFont typeface="Wingdings" panose="05000000000000000000" pitchFamily="2" charset="2"/>
              <a:buChar char="ü"/>
            </a:pPr>
            <a:endParaRPr lang="fr-FR" dirty="0"/>
          </a:p>
          <a:p>
            <a:pPr>
              <a:buFont typeface="Wingdings" panose="05000000000000000000" pitchFamily="2" charset="2"/>
              <a:buChar char="ü"/>
            </a:pPr>
            <a:r>
              <a:rPr lang="fr-FR" dirty="0"/>
              <a:t>Subventions (RAR): 111 125€</a:t>
            </a:r>
          </a:p>
        </p:txBody>
      </p:sp>
    </p:spTree>
    <p:extLst>
      <p:ext uri="{BB962C8B-B14F-4D97-AF65-F5344CB8AC3E}">
        <p14:creationId xmlns:p14="http://schemas.microsoft.com/office/powerpoint/2010/main" val="33587332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2" name="Titre 1">
            <a:extLst>
              <a:ext uri="{FF2B5EF4-FFF2-40B4-BE49-F238E27FC236}">
                <a16:creationId xmlns:a16="http://schemas.microsoft.com/office/drawing/2014/main" id="{80885B36-8773-3BEB-7D84-59A3A0FC1BE1}"/>
              </a:ext>
            </a:extLst>
          </p:cNvPr>
          <p:cNvSpPr>
            <a:spLocks noGrp="1"/>
          </p:cNvSpPr>
          <p:nvPr>
            <p:ph type="title"/>
          </p:nvPr>
        </p:nvSpPr>
        <p:spPr/>
        <p:txBody>
          <a:bodyPr/>
          <a:lstStyle/>
          <a:p>
            <a:r>
              <a:rPr lang="fr-FR" b="1" dirty="0"/>
              <a:t>BUDGET ASSAINISSEMENT</a:t>
            </a:r>
          </a:p>
        </p:txBody>
      </p:sp>
      <p:sp>
        <p:nvSpPr>
          <p:cNvPr id="7" name="Espace réservé du contenu 6">
            <a:extLst>
              <a:ext uri="{FF2B5EF4-FFF2-40B4-BE49-F238E27FC236}">
                <a16:creationId xmlns:a16="http://schemas.microsoft.com/office/drawing/2014/main" id="{DF2F95B3-783F-2E10-216D-B6EADFEAE195}"/>
              </a:ext>
            </a:extLst>
          </p:cNvPr>
          <p:cNvSpPr>
            <a:spLocks noGrp="1"/>
          </p:cNvSpPr>
          <p:nvPr>
            <p:ph idx="1"/>
          </p:nvPr>
        </p:nvSpPr>
        <p:spPr>
          <a:xfrm>
            <a:off x="755576" y="1166018"/>
            <a:ext cx="7848872" cy="4525963"/>
          </a:xfrm>
        </p:spPr>
        <p:txBody>
          <a:bodyPr/>
          <a:lstStyle/>
          <a:p>
            <a:r>
              <a:rPr lang="fr-FR" sz="3600" b="1" dirty="0">
                <a:solidFill>
                  <a:srgbClr val="C00000"/>
                </a:solidFill>
              </a:rPr>
              <a:t>Assainissement collectif: Projets 2023</a:t>
            </a:r>
          </a:p>
          <a:p>
            <a:pPr marL="342900" lvl="0" indent="-342900">
              <a:lnSpc>
                <a:spcPct val="107000"/>
              </a:lnSpc>
              <a:spcAft>
                <a:spcPts val="800"/>
              </a:spcAft>
              <a:buFont typeface="Calibri" panose="020F0502020204030204" pitchFamily="34" charset="0"/>
              <a:buChar char="-"/>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Protection du déversoir d’orage présent la berge de la Tourne à Bourg-Saint-Andéol. Coût DRAGA (travaux sous maîtrise d’ouvrage de la commune) :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98 000 €</a:t>
            </a:r>
          </a:p>
          <a:p>
            <a:pPr marL="342900" lvl="0" indent="-342900">
              <a:lnSpc>
                <a:spcPct val="107000"/>
              </a:lnSpc>
              <a:spcAft>
                <a:spcPts val="800"/>
              </a:spcAft>
              <a:buFont typeface="Calibri" panose="020F050202020403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Modification du tarif ENEDIS à la STEP à Bourg-Saint-Andéol. Coût DRAGA :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14 000 € HT</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Calibri" panose="020F050202020403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Renouvellement des réseaux des rue Olivier de Serre et rue des </a:t>
            </a:r>
            <a:r>
              <a:rPr lang="fr-FR" sz="2000" dirty="0" err="1">
                <a:effectLst/>
                <a:latin typeface="Calibri" panose="020F0502020204030204" pitchFamily="34" charset="0"/>
                <a:ea typeface="Calibri" panose="020F0502020204030204" pitchFamily="34" charset="0"/>
                <a:cs typeface="Times New Roman" panose="02020603050405020304" pitchFamily="18" charset="0"/>
              </a:rPr>
              <a:t>Trives</a:t>
            </a:r>
            <a:r>
              <a:rPr lang="fr-FR" sz="2000" dirty="0">
                <a:effectLst/>
                <a:latin typeface="Calibri" panose="020F0502020204030204" pitchFamily="34" charset="0"/>
                <a:ea typeface="Calibri" panose="020F0502020204030204" pitchFamily="34" charset="0"/>
                <a:cs typeface="Times New Roman" panose="02020603050405020304" pitchFamily="18" charset="0"/>
              </a:rPr>
              <a:t> à Bourg-Saint-Andéol: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69 000 € HT</a:t>
            </a:r>
          </a:p>
          <a:p>
            <a:pPr marL="342900" lvl="0" indent="-342900">
              <a:lnSpc>
                <a:spcPct val="107000"/>
              </a:lnSpc>
              <a:spcAft>
                <a:spcPts val="800"/>
              </a:spcAft>
              <a:buFont typeface="Calibri" panose="020F0502020204030204" pitchFamily="34" charset="0"/>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Renouvellement des réseaux AEP et eaux usées – rue de la </a:t>
            </a:r>
            <a:r>
              <a:rPr lang="fr-FR" sz="2000" dirty="0" err="1">
                <a:effectLst/>
                <a:latin typeface="Calibri" panose="020F0502020204030204" pitchFamily="34" charset="0"/>
                <a:ea typeface="Calibri" panose="020F0502020204030204" pitchFamily="34" charset="0"/>
                <a:cs typeface="Times New Roman" panose="02020603050405020304" pitchFamily="18" charset="0"/>
              </a:rPr>
              <a:t>Riaille</a:t>
            </a:r>
            <a:r>
              <a:rPr lang="fr-FR" sz="2000" dirty="0">
                <a:effectLst/>
                <a:latin typeface="Calibri" panose="020F0502020204030204" pitchFamily="34" charset="0"/>
                <a:ea typeface="Calibri" panose="020F0502020204030204" pitchFamily="34" charset="0"/>
                <a:cs typeface="Times New Roman" panose="02020603050405020304" pitchFamily="18" charset="0"/>
              </a:rPr>
              <a:t> à Saint-Marcel d’Ardèche: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287 136 € HT </a:t>
            </a:r>
          </a:p>
          <a:p>
            <a:pPr marL="342900" lvl="0" indent="-342900">
              <a:lnSpc>
                <a:spcPct val="107000"/>
              </a:lnSpc>
              <a:spcAft>
                <a:spcPts val="800"/>
              </a:spcAft>
              <a:buFont typeface="Calibri" panose="020F0502020204030204" pitchFamily="34" charset="0"/>
              <a:buChar char="-"/>
            </a:pPr>
            <a:r>
              <a:rPr lang="fr-FR" sz="2000" dirty="0"/>
              <a:t>Renouvellement des réseaux de la rue </a:t>
            </a:r>
            <a:r>
              <a:rPr lang="fr-FR" sz="2000" dirty="0" err="1"/>
              <a:t>Chalès</a:t>
            </a:r>
            <a:r>
              <a:rPr lang="fr-FR" sz="2000" dirty="0"/>
              <a:t> à Viviers : </a:t>
            </a:r>
            <a:r>
              <a:rPr lang="fr-FR" sz="2000" b="1" dirty="0"/>
              <a:t>44 000 € HT</a:t>
            </a:r>
          </a:p>
          <a:p>
            <a:pPr marL="342900" lvl="0" indent="-342900">
              <a:lnSpc>
                <a:spcPct val="107000"/>
              </a:lnSpc>
              <a:spcAft>
                <a:spcPts val="800"/>
              </a:spcAft>
              <a:buFont typeface="Calibri" panose="020F0502020204030204" pitchFamily="34" charset="0"/>
              <a:buChar char="-"/>
            </a:pPr>
            <a:r>
              <a:rPr lang="fr-FR" sz="2000" dirty="0"/>
              <a:t>Travaux les </a:t>
            </a:r>
            <a:r>
              <a:rPr lang="fr-FR" sz="2000" dirty="0" err="1"/>
              <a:t>Claux</a:t>
            </a:r>
            <a:r>
              <a:rPr lang="fr-FR" sz="2000" dirty="0"/>
              <a:t> à Saint Montan : </a:t>
            </a:r>
            <a:r>
              <a:rPr lang="fr-FR" sz="2000" b="1" dirty="0"/>
              <a:t>73 000 € HT</a:t>
            </a:r>
          </a:p>
          <a:p>
            <a:pPr marL="342900" lvl="0" indent="-342900">
              <a:lnSpc>
                <a:spcPct val="107000"/>
              </a:lnSpc>
              <a:spcAft>
                <a:spcPts val="800"/>
              </a:spcAft>
              <a:buFont typeface="Calibri" panose="020F0502020204030204" pitchFamily="34" charset="0"/>
              <a:buChar char="-"/>
            </a:pP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42576828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5" name="Titre 4">
            <a:extLst>
              <a:ext uri="{FF2B5EF4-FFF2-40B4-BE49-F238E27FC236}">
                <a16:creationId xmlns:a16="http://schemas.microsoft.com/office/drawing/2014/main" id="{E137B9BD-4789-B832-234A-B97DDA186881}"/>
              </a:ext>
            </a:extLst>
          </p:cNvPr>
          <p:cNvSpPr>
            <a:spLocks noGrp="1"/>
          </p:cNvSpPr>
          <p:nvPr>
            <p:ph type="title"/>
          </p:nvPr>
        </p:nvSpPr>
        <p:spPr>
          <a:xfrm>
            <a:off x="251520" y="260648"/>
            <a:ext cx="8291264" cy="1143000"/>
          </a:xfrm>
        </p:spPr>
        <p:txBody>
          <a:bodyPr/>
          <a:lstStyle/>
          <a:p>
            <a:r>
              <a:rPr lang="fr-FR" sz="3600" b="1" dirty="0">
                <a:solidFill>
                  <a:srgbClr val="C00000"/>
                </a:solidFill>
              </a:rPr>
              <a:t>SPANC BP 2023</a:t>
            </a:r>
          </a:p>
        </p:txBody>
      </p:sp>
      <p:graphicFrame>
        <p:nvGraphicFramePr>
          <p:cNvPr id="6" name="Tableau 6">
            <a:extLst>
              <a:ext uri="{FF2B5EF4-FFF2-40B4-BE49-F238E27FC236}">
                <a16:creationId xmlns:a16="http://schemas.microsoft.com/office/drawing/2014/main" id="{8959DF6D-2D94-9B6E-CCEA-999E85677C10}"/>
              </a:ext>
            </a:extLst>
          </p:cNvPr>
          <p:cNvGraphicFramePr>
            <a:graphicFrameLocks noGrp="1"/>
          </p:cNvGraphicFramePr>
          <p:nvPr>
            <p:extLst>
              <p:ext uri="{D42A27DB-BD31-4B8C-83A1-F6EECF244321}">
                <p14:modId xmlns:p14="http://schemas.microsoft.com/office/powerpoint/2010/main" val="758044146"/>
              </p:ext>
            </p:extLst>
          </p:nvPr>
        </p:nvGraphicFramePr>
        <p:xfrm>
          <a:off x="117366" y="2409744"/>
          <a:ext cx="4464496" cy="2038512"/>
        </p:xfrm>
        <a:graphic>
          <a:graphicData uri="http://schemas.openxmlformats.org/drawingml/2006/table">
            <a:tbl>
              <a:tblPr firstRow="1" bandRow="1">
                <a:tableStyleId>{5C22544A-7EE6-4342-B048-85BDC9FD1C3A}</a:tableStyleId>
              </a:tblPr>
              <a:tblGrid>
                <a:gridCol w="2220425">
                  <a:extLst>
                    <a:ext uri="{9D8B030D-6E8A-4147-A177-3AD203B41FA5}">
                      <a16:colId xmlns:a16="http://schemas.microsoft.com/office/drawing/2014/main" val="537150790"/>
                    </a:ext>
                  </a:extLst>
                </a:gridCol>
                <a:gridCol w="2244071">
                  <a:extLst>
                    <a:ext uri="{9D8B030D-6E8A-4147-A177-3AD203B41FA5}">
                      <a16:colId xmlns:a16="http://schemas.microsoft.com/office/drawing/2014/main" val="1523264036"/>
                    </a:ext>
                  </a:extLst>
                </a:gridCol>
              </a:tblGrid>
              <a:tr h="451080">
                <a:tc gridSpan="2">
                  <a:txBody>
                    <a:bodyPr/>
                    <a:lstStyle/>
                    <a:p>
                      <a:pPr algn="ctr"/>
                      <a:r>
                        <a:rPr lang="fr-FR" dirty="0">
                          <a:solidFill>
                            <a:schemeClr val="tx1"/>
                          </a:solidFill>
                        </a:rPr>
                        <a:t>DEPENSES FONCTIONNEMENT</a:t>
                      </a:r>
                    </a:p>
                  </a:txBody>
                  <a:tcPr/>
                </a:tc>
                <a:tc hMerge="1">
                  <a:txBody>
                    <a:bodyPr/>
                    <a:lstStyle/>
                    <a:p>
                      <a:endParaRPr lang="fr-FR" dirty="0"/>
                    </a:p>
                  </a:txBody>
                  <a:tcPr/>
                </a:tc>
                <a:extLst>
                  <a:ext uri="{0D108BD9-81ED-4DB2-BD59-A6C34878D82A}">
                    <a16:rowId xmlns:a16="http://schemas.microsoft.com/office/drawing/2014/main" val="725059353"/>
                  </a:ext>
                </a:extLst>
              </a:tr>
              <a:tr h="529144">
                <a:tc>
                  <a:txBody>
                    <a:bodyPr/>
                    <a:lstStyle/>
                    <a:p>
                      <a:r>
                        <a:rPr lang="fr-FR" b="1" dirty="0"/>
                        <a:t>CHAPITRES</a:t>
                      </a:r>
                    </a:p>
                  </a:txBody>
                  <a:tcPr/>
                </a:tc>
                <a:tc>
                  <a:txBody>
                    <a:bodyPr/>
                    <a:lstStyle/>
                    <a:p>
                      <a:pPr algn="ctr"/>
                      <a:r>
                        <a:rPr lang="fr-FR" b="1" dirty="0"/>
                        <a:t>BP 2023</a:t>
                      </a:r>
                    </a:p>
                  </a:txBody>
                  <a:tcPr/>
                </a:tc>
                <a:extLst>
                  <a:ext uri="{0D108BD9-81ED-4DB2-BD59-A6C34878D82A}">
                    <a16:rowId xmlns:a16="http://schemas.microsoft.com/office/drawing/2014/main" val="63941892"/>
                  </a:ext>
                </a:extLst>
              </a:tr>
              <a:tr h="529144">
                <a:tc>
                  <a:txBody>
                    <a:bodyPr/>
                    <a:lstStyle/>
                    <a:p>
                      <a:pPr algn="l"/>
                      <a:r>
                        <a:rPr lang="fr-FR" dirty="0"/>
                        <a:t>011</a:t>
                      </a:r>
                    </a:p>
                  </a:txBody>
                  <a:tcPr/>
                </a:tc>
                <a:tc>
                  <a:txBody>
                    <a:bodyPr/>
                    <a:lstStyle/>
                    <a:p>
                      <a:pPr algn="ctr"/>
                      <a:r>
                        <a:rPr lang="fr-FR" dirty="0"/>
                        <a:t>91 413,89€</a:t>
                      </a:r>
                    </a:p>
                  </a:txBody>
                  <a:tcPr/>
                </a:tc>
                <a:extLst>
                  <a:ext uri="{0D108BD9-81ED-4DB2-BD59-A6C34878D82A}">
                    <a16:rowId xmlns:a16="http://schemas.microsoft.com/office/drawing/2014/main" val="755201776"/>
                  </a:ext>
                </a:extLst>
              </a:tr>
              <a:tr h="529144">
                <a:tc>
                  <a:txBody>
                    <a:bodyPr/>
                    <a:lstStyle/>
                    <a:p>
                      <a:pPr algn="ctr"/>
                      <a:r>
                        <a:rPr lang="fr-FR" b="1" dirty="0">
                          <a:solidFill>
                            <a:srgbClr val="A50021"/>
                          </a:solidFill>
                        </a:rPr>
                        <a:t>TOTAL</a:t>
                      </a:r>
                    </a:p>
                  </a:txBody>
                  <a:tcPr/>
                </a:tc>
                <a:tc>
                  <a:txBody>
                    <a:bodyPr/>
                    <a:lstStyle/>
                    <a:p>
                      <a:pPr algn="ctr"/>
                      <a:r>
                        <a:rPr lang="fr-FR" b="1" dirty="0">
                          <a:solidFill>
                            <a:srgbClr val="A50021"/>
                          </a:solidFill>
                        </a:rPr>
                        <a:t>91 413,89€</a:t>
                      </a:r>
                    </a:p>
                  </a:txBody>
                  <a:tcPr/>
                </a:tc>
                <a:extLst>
                  <a:ext uri="{0D108BD9-81ED-4DB2-BD59-A6C34878D82A}">
                    <a16:rowId xmlns:a16="http://schemas.microsoft.com/office/drawing/2014/main" val="2483406116"/>
                  </a:ext>
                </a:extLst>
              </a:tr>
            </a:tbl>
          </a:graphicData>
        </a:graphic>
      </p:graphicFrame>
      <p:graphicFrame>
        <p:nvGraphicFramePr>
          <p:cNvPr id="10" name="Tableau 10">
            <a:extLst>
              <a:ext uri="{FF2B5EF4-FFF2-40B4-BE49-F238E27FC236}">
                <a16:creationId xmlns:a16="http://schemas.microsoft.com/office/drawing/2014/main" id="{1D30D64B-0902-9C73-5378-55B5FC3ACC2A}"/>
              </a:ext>
            </a:extLst>
          </p:cNvPr>
          <p:cNvGraphicFramePr>
            <a:graphicFrameLocks noGrp="1"/>
          </p:cNvGraphicFramePr>
          <p:nvPr>
            <p:extLst>
              <p:ext uri="{D42A27DB-BD31-4B8C-83A1-F6EECF244321}">
                <p14:modId xmlns:p14="http://schemas.microsoft.com/office/powerpoint/2010/main" val="4042654314"/>
              </p:ext>
            </p:extLst>
          </p:nvPr>
        </p:nvGraphicFramePr>
        <p:xfrm>
          <a:off x="4788024" y="2409744"/>
          <a:ext cx="4032448" cy="2038512"/>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254551977"/>
                    </a:ext>
                  </a:extLst>
                </a:gridCol>
                <a:gridCol w="1975048">
                  <a:extLst>
                    <a:ext uri="{9D8B030D-6E8A-4147-A177-3AD203B41FA5}">
                      <a16:colId xmlns:a16="http://schemas.microsoft.com/office/drawing/2014/main" val="1226411432"/>
                    </a:ext>
                  </a:extLst>
                </a:gridCol>
              </a:tblGrid>
              <a:tr h="127448">
                <a:tc gridSpan="2">
                  <a:txBody>
                    <a:bodyPr/>
                    <a:lstStyle/>
                    <a:p>
                      <a:r>
                        <a:rPr lang="fr-FR" dirty="0">
                          <a:solidFill>
                            <a:schemeClr val="tx1"/>
                          </a:solidFill>
                        </a:rPr>
                        <a:t>RECETTES DE FONCTIONNEMENT</a:t>
                      </a:r>
                    </a:p>
                  </a:txBody>
                  <a:tcPr/>
                </a:tc>
                <a:tc hMerge="1">
                  <a:txBody>
                    <a:bodyPr/>
                    <a:lstStyle/>
                    <a:p>
                      <a:endParaRPr lang="fr-FR" dirty="0"/>
                    </a:p>
                  </a:txBody>
                  <a:tcPr/>
                </a:tc>
                <a:extLst>
                  <a:ext uri="{0D108BD9-81ED-4DB2-BD59-A6C34878D82A}">
                    <a16:rowId xmlns:a16="http://schemas.microsoft.com/office/drawing/2014/main" val="1423535876"/>
                  </a:ext>
                </a:extLst>
              </a:tr>
              <a:tr h="418188">
                <a:tc>
                  <a:txBody>
                    <a:bodyPr/>
                    <a:lstStyle/>
                    <a:p>
                      <a:pPr algn="ctr"/>
                      <a:r>
                        <a:rPr lang="fr-FR" b="1" dirty="0"/>
                        <a:t>CHAPITRES</a:t>
                      </a:r>
                    </a:p>
                  </a:txBody>
                  <a:tcPr/>
                </a:tc>
                <a:tc>
                  <a:txBody>
                    <a:bodyPr/>
                    <a:lstStyle/>
                    <a:p>
                      <a:pPr algn="ctr"/>
                      <a:r>
                        <a:rPr lang="fr-FR" b="1" dirty="0"/>
                        <a:t>BP 2023</a:t>
                      </a:r>
                    </a:p>
                  </a:txBody>
                  <a:tcPr/>
                </a:tc>
                <a:extLst>
                  <a:ext uri="{0D108BD9-81ED-4DB2-BD59-A6C34878D82A}">
                    <a16:rowId xmlns:a16="http://schemas.microsoft.com/office/drawing/2014/main" val="3760454753"/>
                  </a:ext>
                </a:extLst>
              </a:tr>
              <a:tr h="418188">
                <a:tc>
                  <a:txBody>
                    <a:bodyPr/>
                    <a:lstStyle/>
                    <a:p>
                      <a:pPr algn="l"/>
                      <a:r>
                        <a:rPr lang="fr-FR" dirty="0"/>
                        <a:t>002</a:t>
                      </a:r>
                    </a:p>
                  </a:txBody>
                  <a:tcPr/>
                </a:tc>
                <a:tc>
                  <a:txBody>
                    <a:bodyPr/>
                    <a:lstStyle/>
                    <a:p>
                      <a:pPr algn="ctr"/>
                      <a:r>
                        <a:rPr lang="fr-FR" dirty="0"/>
                        <a:t>36 413,89€</a:t>
                      </a:r>
                    </a:p>
                  </a:txBody>
                  <a:tcPr/>
                </a:tc>
                <a:extLst>
                  <a:ext uri="{0D108BD9-81ED-4DB2-BD59-A6C34878D82A}">
                    <a16:rowId xmlns:a16="http://schemas.microsoft.com/office/drawing/2014/main" val="2954685854"/>
                  </a:ext>
                </a:extLst>
              </a:tr>
              <a:tr h="418188">
                <a:tc>
                  <a:txBody>
                    <a:bodyPr/>
                    <a:lstStyle/>
                    <a:p>
                      <a:pPr algn="l"/>
                      <a:r>
                        <a:rPr lang="fr-FR" dirty="0"/>
                        <a:t>70 prod </a:t>
                      </a:r>
                      <a:r>
                        <a:rPr lang="fr-FR" dirty="0" err="1"/>
                        <a:t>serv</a:t>
                      </a:r>
                      <a:endParaRPr lang="fr-FR" dirty="0"/>
                    </a:p>
                  </a:txBody>
                  <a:tcPr/>
                </a:tc>
                <a:tc>
                  <a:txBody>
                    <a:bodyPr/>
                    <a:lstStyle/>
                    <a:p>
                      <a:pPr algn="ctr"/>
                      <a:r>
                        <a:rPr lang="fr-FR" dirty="0"/>
                        <a:t>55 000€</a:t>
                      </a:r>
                    </a:p>
                  </a:txBody>
                  <a:tcPr/>
                </a:tc>
                <a:extLst>
                  <a:ext uri="{0D108BD9-81ED-4DB2-BD59-A6C34878D82A}">
                    <a16:rowId xmlns:a16="http://schemas.microsoft.com/office/drawing/2014/main" val="3823045656"/>
                  </a:ext>
                </a:extLst>
              </a:tr>
              <a:tr h="418188">
                <a:tc>
                  <a:txBody>
                    <a:bodyPr/>
                    <a:lstStyle/>
                    <a:p>
                      <a:pPr algn="ctr"/>
                      <a:r>
                        <a:rPr lang="fr-FR" b="1" dirty="0">
                          <a:solidFill>
                            <a:srgbClr val="C00000"/>
                          </a:solidFill>
                        </a:rPr>
                        <a:t>TOTAL</a:t>
                      </a:r>
                    </a:p>
                  </a:txBody>
                  <a:tcPr/>
                </a:tc>
                <a:tc>
                  <a:txBody>
                    <a:bodyPr/>
                    <a:lstStyle/>
                    <a:p>
                      <a:pPr algn="ctr"/>
                      <a:r>
                        <a:rPr lang="fr-FR" b="1" dirty="0">
                          <a:solidFill>
                            <a:srgbClr val="C00000"/>
                          </a:solidFill>
                        </a:rPr>
                        <a:t>91 413,89</a:t>
                      </a:r>
                    </a:p>
                  </a:txBody>
                  <a:tcPr/>
                </a:tc>
                <a:extLst>
                  <a:ext uri="{0D108BD9-81ED-4DB2-BD59-A6C34878D82A}">
                    <a16:rowId xmlns:a16="http://schemas.microsoft.com/office/drawing/2014/main" val="3492525569"/>
                  </a:ext>
                </a:extLst>
              </a:tr>
            </a:tbl>
          </a:graphicData>
        </a:graphic>
      </p:graphicFrame>
    </p:spTree>
    <p:extLst>
      <p:ext uri="{BB962C8B-B14F-4D97-AF65-F5344CB8AC3E}">
        <p14:creationId xmlns:p14="http://schemas.microsoft.com/office/powerpoint/2010/main" val="215186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714374" y="260648"/>
            <a:ext cx="7715250" cy="1143000"/>
          </a:xfrm>
        </p:spPr>
        <p:txBody>
          <a:bodyPr/>
          <a:lstStyle/>
          <a:p>
            <a:r>
              <a:rPr lang="fr-FR" altLang="fr-FR" b="1" dirty="0">
                <a:solidFill>
                  <a:srgbClr val="FF6600"/>
                </a:solidFill>
              </a:rPr>
              <a:t>RESULTATS CA 2022</a:t>
            </a:r>
          </a:p>
        </p:txBody>
      </p:sp>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pic>
        <p:nvPicPr>
          <p:cNvPr id="6" name="Espace réservé du contenu 5">
            <a:extLst>
              <a:ext uri="{FF2B5EF4-FFF2-40B4-BE49-F238E27FC236}">
                <a16:creationId xmlns:a16="http://schemas.microsoft.com/office/drawing/2014/main" id="{DCA7FFFE-2D4A-0367-E5A1-C1882A8B7DCC}"/>
              </a:ext>
            </a:extLst>
          </p:cNvPr>
          <p:cNvPicPr>
            <a:picLocks noGrp="1" noChangeAspect="1"/>
          </p:cNvPicPr>
          <p:nvPr>
            <p:ph idx="1"/>
          </p:nvPr>
        </p:nvPicPr>
        <p:blipFill>
          <a:blip r:embed="rId3"/>
          <a:stretch>
            <a:fillRect/>
          </a:stretch>
        </p:blipFill>
        <p:spPr>
          <a:xfrm>
            <a:off x="179512" y="1268760"/>
            <a:ext cx="8352928" cy="5400599"/>
          </a:xfrm>
          <a:prstGeom prst="rect">
            <a:avLst/>
          </a:prstGeom>
        </p:spPr>
      </p:pic>
    </p:spTree>
    <p:extLst>
      <p:ext uri="{BB962C8B-B14F-4D97-AF65-F5344CB8AC3E}">
        <p14:creationId xmlns:p14="http://schemas.microsoft.com/office/powerpoint/2010/main" val="709839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2" name="Sous-titre 1">
            <a:extLst>
              <a:ext uri="{FF2B5EF4-FFF2-40B4-BE49-F238E27FC236}">
                <a16:creationId xmlns:a16="http://schemas.microsoft.com/office/drawing/2014/main" id="{8EEA83D6-C610-3445-F7DB-1AD8AA73E864}"/>
              </a:ext>
            </a:extLst>
          </p:cNvPr>
          <p:cNvSpPr>
            <a:spLocks noGrp="1"/>
          </p:cNvSpPr>
          <p:nvPr>
            <p:ph type="subTitle" idx="1"/>
          </p:nvPr>
        </p:nvSpPr>
        <p:spPr/>
        <p:txBody>
          <a:bodyPr/>
          <a:lstStyle/>
          <a:p>
            <a:r>
              <a:rPr lang="fr-FR" b="1" dirty="0"/>
              <a:t>Budget principal 2023</a:t>
            </a:r>
          </a:p>
          <a:p>
            <a:endParaRPr lang="fr-FR" b="1" dirty="0"/>
          </a:p>
        </p:txBody>
      </p:sp>
    </p:spTree>
    <p:extLst>
      <p:ext uri="{BB962C8B-B14F-4D97-AF65-F5344CB8AC3E}">
        <p14:creationId xmlns:p14="http://schemas.microsoft.com/office/powerpoint/2010/main" val="2227983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2" name="Sous-titre 1">
            <a:extLst>
              <a:ext uri="{FF2B5EF4-FFF2-40B4-BE49-F238E27FC236}">
                <a16:creationId xmlns:a16="http://schemas.microsoft.com/office/drawing/2014/main" id="{8EEA83D6-C610-3445-F7DB-1AD8AA73E864}"/>
              </a:ext>
            </a:extLst>
          </p:cNvPr>
          <p:cNvSpPr>
            <a:spLocks noGrp="1"/>
          </p:cNvSpPr>
          <p:nvPr>
            <p:ph type="subTitle" idx="1"/>
          </p:nvPr>
        </p:nvSpPr>
        <p:spPr>
          <a:xfrm>
            <a:off x="251520" y="0"/>
            <a:ext cx="8640960" cy="5616624"/>
          </a:xfrm>
        </p:spPr>
        <p:txBody>
          <a:bodyPr/>
          <a:lstStyle/>
          <a:p>
            <a:pPr algn="just" fontAlgn="base">
              <a:spcAft>
                <a:spcPts val="750"/>
              </a:spcAft>
            </a:pPr>
            <a:r>
              <a:rPr lang="fr-F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L’environnement économique international reste marqué par l’accumulation de chocs exogènes, qui pèsent sur l’activité et nourrissent l’inflation. L’épidémie de Covid-19 persiste, et, avec elle, les confinements dans certaines régions chinoises. La guerre en Ukraine a entraîné une crise géopolitique majeure entre la Russie et l’Europe et a déclenché une crise énergétique. Enfin, la sécheresse de cet été a notamment affecté certaines productions agricoles et limité la navigabilité du Rhin, première artère fluviale commerciale d’Europe.</a:t>
            </a:r>
            <a:endParaRPr lang="fr-FR" sz="1800" dirty="0">
              <a:effectLst/>
              <a:latin typeface="Times" panose="02020603050405020304" pitchFamily="18" charset="0"/>
              <a:ea typeface="Times" panose="02020603050405020304" pitchFamily="18" charset="0"/>
              <a:cs typeface="Times New Roman" panose="02020603050405020304" pitchFamily="18" charset="0"/>
            </a:endParaRPr>
          </a:p>
          <a:p>
            <a:pPr algn="just" fontAlgn="base"/>
            <a:r>
              <a:rPr lang="fr-F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Au total, les difficultés liées à l’offre apparaissent durablement importantes dans la plupart des grands secteurs d’activité. Depuis la mi-2021, elles surpassent très nettement les difficultés de demande. En juillet 2022, plus d’une entreprise industrielle sur deux, et plus d’une sur trois dans les services, se déclarent ainsi confrontées à des difficultés d’offre seulement (sans difficulté de demande), selon les enquêtes de conjoncture. Ces niveaux sont inédits depuis le début des séries (excepté, pour les services, la situation très particulière du premier confinement).</a:t>
            </a:r>
            <a:endParaRPr lang="fr-FR" sz="1800" dirty="0">
              <a:effectLst/>
              <a:latin typeface="Times" panose="02020603050405020304" pitchFamily="18" charset="0"/>
              <a:ea typeface="Times" panose="02020603050405020304" pitchFamily="18" charset="0"/>
              <a:cs typeface="Times New Roman" panose="02020603050405020304" pitchFamily="18" charset="0"/>
            </a:endParaRPr>
          </a:p>
          <a:p>
            <a:pPr algn="just" fontAlgn="base">
              <a:spcAft>
                <a:spcPts val="750"/>
              </a:spcAft>
            </a:pPr>
            <a:r>
              <a:rPr lang="fr-FR" sz="1800" dirty="0">
                <a:solidFill>
                  <a:srgbClr val="000000"/>
                </a:solidFill>
                <a:effectLst/>
                <a:latin typeface="Calibri" panose="020F0502020204030204" pitchFamily="34" charset="0"/>
                <a:ea typeface="Times New Roman" panose="02020603050405020304" pitchFamily="18" charset="0"/>
              </a:rPr>
              <a:t>En août 2022, les prix à la consommation en France ont globalement progressé (+0,4 % par rapport à juillet) selon l’estimation provisoire. Le glissement annuel des prix a toutefois légèrement reculé (+5,8 %, après +6,1 % en juillet), pour la première fois depuis juillet 2021, à la faveur notamment du reflux des cours du pétrole. L’inflation en France reste ainsi élevée, mais parmi les plus faibles des pays de la zone euro.</a:t>
            </a:r>
            <a:endParaRPr lang="fr-FR" sz="1800" dirty="0">
              <a:effectLst/>
              <a:latin typeface="Times New Roman" panose="02020603050405020304" pitchFamily="18" charset="0"/>
              <a:ea typeface="Times New Roman" panose="02020603050405020304" pitchFamily="18" charset="0"/>
            </a:endParaRPr>
          </a:p>
          <a:p>
            <a:pPr algn="just" fontAlgn="base">
              <a:spcAft>
                <a:spcPts val="750"/>
              </a:spcAft>
            </a:pPr>
            <a:r>
              <a:rPr lang="fr-FR" sz="1800" dirty="0">
                <a:solidFill>
                  <a:srgbClr val="000000"/>
                </a:solidFill>
                <a:effectLst/>
                <a:latin typeface="Calibri" panose="020F0502020204030204" pitchFamily="34" charset="0"/>
                <a:ea typeface="Times New Roman" panose="02020603050405020304" pitchFamily="18" charset="0"/>
              </a:rPr>
              <a:t>Source : INSEE</a:t>
            </a:r>
            <a:endParaRPr lang="fr-FR" sz="1800" dirty="0">
              <a:effectLst/>
              <a:latin typeface="Times New Roman" panose="02020603050405020304" pitchFamily="18" charset="0"/>
              <a:ea typeface="Times New Roman" panose="02020603050405020304" pitchFamily="18" charset="0"/>
            </a:endParaRPr>
          </a:p>
          <a:p>
            <a:endParaRPr lang="fr-FR" sz="1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7102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979909" y="549447"/>
            <a:ext cx="7715250" cy="1143000"/>
          </a:xfrm>
        </p:spPr>
        <p:txBody>
          <a:bodyPr/>
          <a:lstStyle/>
          <a:p>
            <a:r>
              <a:rPr lang="fr-FR" altLang="fr-FR" b="1" dirty="0"/>
              <a:t>BP 2023</a:t>
            </a:r>
          </a:p>
        </p:txBody>
      </p:sp>
      <p:sp>
        <p:nvSpPr>
          <p:cNvPr id="4" name="Rectangle 3">
            <a:extLst>
              <a:ext uri="{FF2B5EF4-FFF2-40B4-BE49-F238E27FC236}">
                <a16:creationId xmlns:a16="http://schemas.microsoft.com/office/drawing/2014/main" id="{DAD450E8-483B-4329-BE3D-2C954BE3A252}"/>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graphicFrame>
        <p:nvGraphicFramePr>
          <p:cNvPr id="6" name="Tableau 6">
            <a:extLst>
              <a:ext uri="{FF2B5EF4-FFF2-40B4-BE49-F238E27FC236}">
                <a16:creationId xmlns:a16="http://schemas.microsoft.com/office/drawing/2014/main" id="{211094E5-1F3D-9535-0C03-3EB895AEB347}"/>
              </a:ext>
            </a:extLst>
          </p:cNvPr>
          <p:cNvGraphicFramePr>
            <a:graphicFrameLocks noGrp="1"/>
          </p:cNvGraphicFramePr>
          <p:nvPr>
            <p:ph idx="1"/>
            <p:extLst>
              <p:ext uri="{D42A27DB-BD31-4B8C-83A1-F6EECF244321}">
                <p14:modId xmlns:p14="http://schemas.microsoft.com/office/powerpoint/2010/main" val="3503413049"/>
              </p:ext>
            </p:extLst>
          </p:nvPr>
        </p:nvGraphicFramePr>
        <p:xfrm>
          <a:off x="354360" y="1988840"/>
          <a:ext cx="8435279" cy="3159056"/>
        </p:xfrm>
        <a:graphic>
          <a:graphicData uri="http://schemas.openxmlformats.org/drawingml/2006/table">
            <a:tbl>
              <a:tblPr firstRow="1" bandRow="1">
                <a:effectLst/>
                <a:tableStyleId>{5C22544A-7EE6-4342-B048-85BDC9FD1C3A}</a:tableStyleId>
              </a:tblPr>
              <a:tblGrid>
                <a:gridCol w="3012450">
                  <a:extLst>
                    <a:ext uri="{9D8B030D-6E8A-4147-A177-3AD203B41FA5}">
                      <a16:colId xmlns:a16="http://schemas.microsoft.com/office/drawing/2014/main" val="3036290903"/>
                    </a:ext>
                  </a:extLst>
                </a:gridCol>
                <a:gridCol w="2611069">
                  <a:extLst>
                    <a:ext uri="{9D8B030D-6E8A-4147-A177-3AD203B41FA5}">
                      <a16:colId xmlns:a16="http://schemas.microsoft.com/office/drawing/2014/main" val="603338689"/>
                    </a:ext>
                  </a:extLst>
                </a:gridCol>
                <a:gridCol w="2811760">
                  <a:extLst>
                    <a:ext uri="{9D8B030D-6E8A-4147-A177-3AD203B41FA5}">
                      <a16:colId xmlns:a16="http://schemas.microsoft.com/office/drawing/2014/main" val="3318001335"/>
                    </a:ext>
                  </a:extLst>
                </a:gridCol>
              </a:tblGrid>
              <a:tr h="651748">
                <a:tc>
                  <a:txBody>
                    <a:bodyPr/>
                    <a:lstStyle/>
                    <a:p>
                      <a:pPr algn="ctr"/>
                      <a:endParaRPr lang="fr-FR" dirty="0">
                        <a:solidFill>
                          <a:schemeClr val="tx1"/>
                        </a:solidFill>
                        <a:latin typeface="Calibri" panose="020F0502020204030204" pitchFamily="34" charset="0"/>
                        <a:cs typeface="Calibri" panose="020F0502020204030204" pitchFamily="34" charset="0"/>
                      </a:endParaRPr>
                    </a:p>
                  </a:txBody>
                  <a:tcPr>
                    <a:lnB w="19050" cap="flat" cmpd="sng" algn="ctr">
                      <a:solidFill>
                        <a:schemeClr val="bg1"/>
                      </a:solidFill>
                      <a:prstDash val="solid"/>
                      <a:round/>
                      <a:headEnd type="none" w="med" len="med"/>
                      <a:tailEnd type="none" w="med" len="med"/>
                    </a:lnB>
                    <a:solidFill>
                      <a:srgbClr val="CCFFFF"/>
                    </a:solidFill>
                  </a:tcPr>
                </a:tc>
                <a:tc>
                  <a:txBody>
                    <a:bodyPr/>
                    <a:lstStyle/>
                    <a:p>
                      <a:pPr algn="ctr"/>
                      <a:r>
                        <a:rPr lang="fr-FR" sz="2400" dirty="0">
                          <a:solidFill>
                            <a:schemeClr val="tx1"/>
                          </a:solidFill>
                          <a:latin typeface="Calibri" panose="020F0502020204030204" pitchFamily="34" charset="0"/>
                          <a:cs typeface="Calibri" panose="020F0502020204030204" pitchFamily="34" charset="0"/>
                        </a:rPr>
                        <a:t>Fonctionnement</a:t>
                      </a:r>
                    </a:p>
                  </a:txBody>
                  <a:tcPr>
                    <a:lnB w="19050" cap="flat" cmpd="sng" algn="ctr">
                      <a:solidFill>
                        <a:schemeClr val="bg1"/>
                      </a:solidFill>
                      <a:prstDash val="solid"/>
                      <a:round/>
                      <a:headEnd type="none" w="med" len="med"/>
                      <a:tailEnd type="none" w="med" len="med"/>
                    </a:lnB>
                    <a:solidFill>
                      <a:srgbClr val="CCFFFF"/>
                    </a:solidFill>
                  </a:tcPr>
                </a:tc>
                <a:tc>
                  <a:txBody>
                    <a:bodyPr/>
                    <a:lstStyle/>
                    <a:p>
                      <a:pPr algn="ctr"/>
                      <a:r>
                        <a:rPr lang="fr-FR" sz="2400" dirty="0">
                          <a:solidFill>
                            <a:schemeClr val="tx1"/>
                          </a:solidFill>
                          <a:latin typeface="Calibri" panose="020F0502020204030204" pitchFamily="34" charset="0"/>
                          <a:cs typeface="Calibri" panose="020F0502020204030204" pitchFamily="34" charset="0"/>
                        </a:rPr>
                        <a:t>Investissement</a:t>
                      </a:r>
                    </a:p>
                  </a:txBody>
                  <a:tcPr>
                    <a:lnB w="19050" cap="flat" cmpd="sng" algn="ctr">
                      <a:solidFill>
                        <a:schemeClr val="bg1"/>
                      </a:solidFill>
                      <a:prstDash val="solid"/>
                      <a:round/>
                      <a:headEnd type="none" w="med" len="med"/>
                      <a:tailEnd type="none" w="med" len="med"/>
                    </a:lnB>
                    <a:solidFill>
                      <a:srgbClr val="CCFFFF"/>
                    </a:solidFill>
                  </a:tcPr>
                </a:tc>
                <a:extLst>
                  <a:ext uri="{0D108BD9-81ED-4DB2-BD59-A6C34878D82A}">
                    <a16:rowId xmlns:a16="http://schemas.microsoft.com/office/drawing/2014/main" val="4039981671"/>
                  </a:ext>
                </a:extLst>
              </a:tr>
              <a:tr h="1318588">
                <a:tc>
                  <a:txBody>
                    <a:bodyPr/>
                    <a:lstStyle/>
                    <a:p>
                      <a:pPr algn="ctr"/>
                      <a:endParaRPr lang="fr-FR" sz="2400" b="1" dirty="0">
                        <a:latin typeface="Calibri" panose="020F0502020204030204" pitchFamily="34" charset="0"/>
                        <a:cs typeface="Calibri" panose="020F0502020204030204" pitchFamily="34" charset="0"/>
                      </a:endParaRPr>
                    </a:p>
                    <a:p>
                      <a:pPr algn="ctr"/>
                      <a:r>
                        <a:rPr lang="fr-FR" sz="2400" b="1" dirty="0">
                          <a:latin typeface="Calibri" panose="020F0502020204030204" pitchFamily="34" charset="0"/>
                          <a:cs typeface="Calibri" panose="020F0502020204030204" pitchFamily="34" charset="0"/>
                        </a:rPr>
                        <a:t>BP Recettes 2023</a:t>
                      </a:r>
                    </a:p>
                    <a:p>
                      <a:pPr algn="ctr"/>
                      <a:endParaRPr lang="fr-FR" sz="2400" b="1" dirty="0">
                        <a:latin typeface="Calibri" panose="020F0502020204030204" pitchFamily="34" charset="0"/>
                        <a:cs typeface="Calibri" panose="020F0502020204030204" pitchFamily="34" charset="0"/>
                      </a:endParaRP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95000"/>
                      </a:schemeClr>
                    </a:solidFill>
                  </a:tcPr>
                </a:tc>
                <a:tc>
                  <a:txBody>
                    <a:bodyPr/>
                    <a:lstStyle/>
                    <a:p>
                      <a:pPr algn="ctr"/>
                      <a:endParaRPr lang="fr-FR" sz="2400" dirty="0">
                        <a:latin typeface="Calibri" panose="020F0502020204030204" pitchFamily="34" charset="0"/>
                        <a:cs typeface="Calibri" panose="020F0502020204030204" pitchFamily="34" charset="0"/>
                      </a:endParaRPr>
                    </a:p>
                    <a:p>
                      <a:pPr algn="ctr"/>
                      <a:r>
                        <a:rPr lang="fr-FR" sz="2400" dirty="0">
                          <a:latin typeface="Calibri" panose="020F0502020204030204" pitchFamily="34" charset="0"/>
                          <a:cs typeface="Calibri" panose="020F0502020204030204" pitchFamily="34" charset="0"/>
                        </a:rPr>
                        <a:t>16 753 501,95€</a:t>
                      </a: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95000"/>
                      </a:schemeClr>
                    </a:solidFill>
                  </a:tcPr>
                </a:tc>
                <a:tc>
                  <a:txBody>
                    <a:bodyPr/>
                    <a:lstStyle/>
                    <a:p>
                      <a:pPr algn="ctr"/>
                      <a:endParaRPr lang="fr-FR" sz="2400" dirty="0">
                        <a:latin typeface="Calibri" panose="020F0502020204030204" pitchFamily="34" charset="0"/>
                        <a:cs typeface="Calibri" panose="020F0502020204030204" pitchFamily="34" charset="0"/>
                      </a:endParaRPr>
                    </a:p>
                    <a:p>
                      <a:pPr algn="ctr"/>
                      <a:r>
                        <a:rPr lang="fr-FR" sz="2400" dirty="0">
                          <a:latin typeface="Calibri" panose="020F0502020204030204" pitchFamily="34" charset="0"/>
                          <a:cs typeface="Calibri" panose="020F0502020204030204" pitchFamily="34" charset="0"/>
                        </a:rPr>
                        <a:t>5 271 870,78€</a:t>
                      </a: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lumMod val="95000"/>
                      </a:schemeClr>
                    </a:solidFill>
                  </a:tcPr>
                </a:tc>
                <a:extLst>
                  <a:ext uri="{0D108BD9-81ED-4DB2-BD59-A6C34878D82A}">
                    <a16:rowId xmlns:a16="http://schemas.microsoft.com/office/drawing/2014/main" val="4051943301"/>
                  </a:ext>
                </a:extLst>
              </a:tr>
              <a:tr h="1061551">
                <a:tc>
                  <a:txBody>
                    <a:bodyPr/>
                    <a:lstStyle/>
                    <a:p>
                      <a:pPr algn="ctr"/>
                      <a:endParaRPr lang="fr-FR" sz="2400" b="1" dirty="0">
                        <a:latin typeface="Calibri" panose="020F0502020204030204" pitchFamily="34" charset="0"/>
                        <a:cs typeface="Calibri" panose="020F0502020204030204" pitchFamily="34" charset="0"/>
                      </a:endParaRPr>
                    </a:p>
                    <a:p>
                      <a:pPr algn="ctr"/>
                      <a:r>
                        <a:rPr lang="fr-FR" sz="2400" b="1" dirty="0">
                          <a:latin typeface="Calibri" panose="020F0502020204030204" pitchFamily="34" charset="0"/>
                          <a:cs typeface="Calibri" panose="020F0502020204030204" pitchFamily="34" charset="0"/>
                        </a:rPr>
                        <a:t>BP Dépenses 2023</a:t>
                      </a: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2400" dirty="0">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latin typeface="Calibri" panose="020F0502020204030204" pitchFamily="34" charset="0"/>
                          <a:cs typeface="Calibri" panose="020F0502020204030204" pitchFamily="34" charset="0"/>
                        </a:rPr>
                        <a:t>16 753 501,95€</a:t>
                      </a:r>
                    </a:p>
                    <a:p>
                      <a:pPr algn="ctr"/>
                      <a:endParaRPr lang="fr-FR" sz="2400" dirty="0">
                        <a:latin typeface="Calibri" panose="020F0502020204030204" pitchFamily="34" charset="0"/>
                        <a:cs typeface="Calibri" panose="020F0502020204030204" pitchFamily="34" charset="0"/>
                      </a:endParaRPr>
                    </a:p>
                  </a:txBody>
                  <a:tcP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2400" dirty="0">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latin typeface="Calibri" panose="020F0502020204030204" pitchFamily="34" charset="0"/>
                          <a:cs typeface="Calibri" panose="020F0502020204030204" pitchFamily="34" charset="0"/>
                        </a:rPr>
                        <a:t>5 271 870,78€</a:t>
                      </a:r>
                    </a:p>
                    <a:p>
                      <a:pPr algn="ctr"/>
                      <a:endParaRPr lang="fr-FR" sz="2400" dirty="0">
                        <a:latin typeface="Calibri" panose="020F0502020204030204" pitchFamily="34" charset="0"/>
                        <a:cs typeface="Calibri" panose="020F0502020204030204" pitchFamily="34" charset="0"/>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95000"/>
                      </a:schemeClr>
                    </a:solidFill>
                  </a:tcPr>
                </a:tc>
                <a:extLst>
                  <a:ext uri="{0D108BD9-81ED-4DB2-BD59-A6C34878D82A}">
                    <a16:rowId xmlns:a16="http://schemas.microsoft.com/office/drawing/2014/main" val="3741881274"/>
                  </a:ext>
                </a:extLst>
              </a:tr>
            </a:tbl>
          </a:graphicData>
        </a:graphic>
      </p:graphicFrame>
      <p:sp>
        <p:nvSpPr>
          <p:cNvPr id="2" name="ZoneTexte 1">
            <a:extLst>
              <a:ext uri="{FF2B5EF4-FFF2-40B4-BE49-F238E27FC236}">
                <a16:creationId xmlns:a16="http://schemas.microsoft.com/office/drawing/2014/main" id="{1697292C-8791-30F4-22FA-0504BFC47443}"/>
              </a:ext>
            </a:extLst>
          </p:cNvPr>
          <p:cNvSpPr txBox="1"/>
          <p:nvPr/>
        </p:nvSpPr>
        <p:spPr>
          <a:xfrm>
            <a:off x="691927" y="5443064"/>
            <a:ext cx="8003232" cy="1015663"/>
          </a:xfrm>
          <a:prstGeom prst="rect">
            <a:avLst/>
          </a:prstGeom>
          <a:noFill/>
        </p:spPr>
        <p:txBody>
          <a:bodyPr wrap="square" rtlCol="0">
            <a:spAutoFit/>
          </a:bodyPr>
          <a:lstStyle/>
          <a:p>
            <a:pPr algn="ctr"/>
            <a:r>
              <a:rPr lang="fr-FR" sz="2000" dirty="0"/>
              <a:t> avec: </a:t>
            </a:r>
            <a:r>
              <a:rPr lang="fr-FR" sz="2000" b="1" dirty="0"/>
              <a:t>800 000€ </a:t>
            </a:r>
            <a:r>
              <a:rPr lang="fr-FR" sz="2000" dirty="0"/>
              <a:t>d’emprunt pour ADN</a:t>
            </a:r>
          </a:p>
          <a:p>
            <a:pPr algn="ctr"/>
            <a:endParaRPr lang="fr-FR" sz="2000" dirty="0"/>
          </a:p>
          <a:p>
            <a:pPr algn="ctr"/>
            <a:r>
              <a:rPr lang="fr-FR" sz="2000" dirty="0"/>
              <a:t>et </a:t>
            </a:r>
            <a:r>
              <a:rPr lang="fr-FR" sz="2000" b="1" dirty="0"/>
              <a:t>3 089 510€ </a:t>
            </a:r>
            <a:r>
              <a:rPr lang="fr-FR" sz="2000" dirty="0"/>
              <a:t>de réserve</a:t>
            </a:r>
          </a:p>
        </p:txBody>
      </p:sp>
    </p:spTree>
    <p:extLst>
      <p:ext uri="{BB962C8B-B14F-4D97-AF65-F5344CB8AC3E}">
        <p14:creationId xmlns:p14="http://schemas.microsoft.com/office/powerpoint/2010/main" val="3479814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70B86-5A68-4F99-84FD-F966C86C9C56}"/>
              </a:ext>
            </a:extLst>
          </p:cNvPr>
          <p:cNvSpPr/>
          <p:nvPr/>
        </p:nvSpPr>
        <p:spPr>
          <a:xfrm>
            <a:off x="6804248" y="6309320"/>
            <a:ext cx="1512168" cy="3600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2" name="Sous-titre 1">
            <a:extLst>
              <a:ext uri="{FF2B5EF4-FFF2-40B4-BE49-F238E27FC236}">
                <a16:creationId xmlns:a16="http://schemas.microsoft.com/office/drawing/2014/main" id="{8EEA83D6-C610-3445-F7DB-1AD8AA73E864}"/>
              </a:ext>
            </a:extLst>
          </p:cNvPr>
          <p:cNvSpPr>
            <a:spLocks noGrp="1"/>
          </p:cNvSpPr>
          <p:nvPr>
            <p:ph type="subTitle" idx="1"/>
          </p:nvPr>
        </p:nvSpPr>
        <p:spPr/>
        <p:txBody>
          <a:bodyPr/>
          <a:lstStyle/>
          <a:p>
            <a:r>
              <a:rPr lang="fr-FR" b="1" dirty="0"/>
              <a:t>Budget principal 2023</a:t>
            </a:r>
          </a:p>
          <a:p>
            <a:endParaRPr lang="fr-FR" b="1" dirty="0"/>
          </a:p>
          <a:p>
            <a:r>
              <a:rPr lang="fr-FR" b="1" dirty="0"/>
              <a:t>Fonctionnement</a:t>
            </a:r>
          </a:p>
          <a:p>
            <a:endParaRPr lang="fr-FR" b="1" dirty="0"/>
          </a:p>
        </p:txBody>
      </p:sp>
    </p:spTree>
    <p:extLst>
      <p:ext uri="{BB962C8B-B14F-4D97-AF65-F5344CB8AC3E}">
        <p14:creationId xmlns:p14="http://schemas.microsoft.com/office/powerpoint/2010/main" val="3552434071"/>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22267</TotalTime>
  <Words>2818</Words>
  <Application>Microsoft Office PowerPoint</Application>
  <PresentationFormat>Affichage à l'écran (4:3)</PresentationFormat>
  <Paragraphs>507</Paragraphs>
  <Slides>47</Slides>
  <Notes>5</Notes>
  <HiddenSlides>0</HiddenSlides>
  <MMClips>0</MMClips>
  <ScaleCrop>false</ScaleCrop>
  <HeadingPairs>
    <vt:vector size="6" baseType="variant">
      <vt:variant>
        <vt:lpstr>Polices utilisées</vt:lpstr>
      </vt:variant>
      <vt:variant>
        <vt:i4>7</vt:i4>
      </vt:variant>
      <vt:variant>
        <vt:lpstr>Thème</vt:lpstr>
      </vt:variant>
      <vt:variant>
        <vt:i4>8</vt:i4>
      </vt:variant>
      <vt:variant>
        <vt:lpstr>Titres des diapositives</vt:lpstr>
      </vt:variant>
      <vt:variant>
        <vt:i4>47</vt:i4>
      </vt:variant>
    </vt:vector>
  </HeadingPairs>
  <TitlesOfParts>
    <vt:vector size="62" baseType="lpstr">
      <vt:lpstr>Arial</vt:lpstr>
      <vt:lpstr>Calibri</vt:lpstr>
      <vt:lpstr>OCR A Extended</vt:lpstr>
      <vt:lpstr>Symbol</vt:lpstr>
      <vt:lpstr>Times</vt:lpstr>
      <vt:lpstr>Times New Roman</vt:lpstr>
      <vt:lpstr>Wingdings</vt:lpstr>
      <vt:lpstr>Modèle par défaut</vt:lpstr>
      <vt:lpstr>5_Conception personnalisée</vt:lpstr>
      <vt:lpstr>6_Conception personnalisée</vt:lpstr>
      <vt:lpstr>3_Conception personnalisée</vt:lpstr>
      <vt:lpstr>4_Conception personnalisée</vt:lpstr>
      <vt:lpstr>1_Conception personnalisée</vt:lpstr>
      <vt:lpstr>2_Conception personnalisée</vt:lpstr>
      <vt:lpstr>Conception personnalisée</vt:lpstr>
      <vt:lpstr>Rapport d’orientation budgétaire 2023   20 février 2023</vt:lpstr>
      <vt:lpstr>Présentation PowerPoint</vt:lpstr>
      <vt:lpstr>RESULTATS CA 2022</vt:lpstr>
      <vt:lpstr>RESULTATS CA 2022</vt:lpstr>
      <vt:lpstr>RESULTATS CA 2022</vt:lpstr>
      <vt:lpstr>Présentation PowerPoint</vt:lpstr>
      <vt:lpstr>Présentation PowerPoint</vt:lpstr>
      <vt:lpstr>BP 2023</vt:lpstr>
      <vt:lpstr>Présentation PowerPoint</vt:lpstr>
      <vt:lpstr>BP 2023</vt:lpstr>
      <vt:lpstr>BP 2023</vt:lpstr>
      <vt:lpstr>ANALYSE DES RECETTES  CA 2022</vt:lpstr>
      <vt:lpstr>ANALYSE DES RECETTES  BP 2023</vt:lpstr>
      <vt:lpstr>ANALYSE DES RECETTES </vt:lpstr>
      <vt:lpstr>ANALYSE DES RECETTES: suppression de la CVAE </vt:lpstr>
      <vt:lpstr>ANALYSE DES RECETTES </vt:lpstr>
      <vt:lpstr>ANALYSE DES RECETTES</vt:lpstr>
      <vt:lpstr>ANALYSE DES RECETTES</vt:lpstr>
      <vt:lpstr>ANALYSE DES RECETTES</vt:lpstr>
      <vt:lpstr>ANALYSE DES RECETTES</vt:lpstr>
      <vt:lpstr>AUTOFINANCEMENT</vt:lpstr>
      <vt:lpstr>Dépenses de fonctionnement BP 2023: </vt:lpstr>
      <vt:lpstr>Dépenses de fonctionnement BP 2023: </vt:lpstr>
      <vt:lpstr>Dépenses de fonctionnement BP 2023: </vt:lpstr>
      <vt:lpstr>BUDGET GENERAL</vt:lpstr>
      <vt:lpstr>BUDGET GENERAL</vt:lpstr>
      <vt:lpstr>BUDGET GENERAL BP 2023</vt:lpstr>
      <vt:lpstr>BUDGET GENERAL BP 2023</vt:lpstr>
      <vt:lpstr>ORDURES MENAGERES</vt:lpstr>
      <vt:lpstr>Présentation PowerPoint</vt:lpstr>
      <vt:lpstr>Présentation PowerPoint</vt:lpstr>
      <vt:lpstr>BP 2023 PROJETS D’INVESTISSEMENT</vt:lpstr>
      <vt:lpstr>BP 2023 PROJETS D’INVESTISSEMENT</vt:lpstr>
      <vt:lpstr>Réseaux d’eaux pluviales</vt:lpstr>
      <vt:lpstr>DETTE</vt:lpstr>
      <vt:lpstr>DETTE</vt:lpstr>
      <vt:lpstr>Analyse</vt:lpstr>
      <vt:lpstr>Présentation PowerPoint</vt:lpstr>
      <vt:lpstr>Politique de l’eau Eau potable BP 2023</vt:lpstr>
      <vt:lpstr>Politique de l’eau Eau potable BP 2023</vt:lpstr>
      <vt:lpstr>Politique de l’eau</vt:lpstr>
      <vt:lpstr>Politique de l’eau</vt:lpstr>
      <vt:lpstr>ASSAINISSEMENT BP 2023</vt:lpstr>
      <vt:lpstr>ASSAINISSEMENT BP 2022/CA 2023</vt:lpstr>
      <vt:lpstr>BUDGET ASSAINISSEMENT</vt:lpstr>
      <vt:lpstr>BUDGET ASSAINISSEMENT</vt:lpstr>
      <vt:lpstr>SPANC BP 2023</vt:lpstr>
    </vt:vector>
  </TitlesOfParts>
  <Company>Cesson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 MUNICIPAL</dc:title>
  <dc:creator>e.grieb</dc:creator>
  <cp:lastModifiedBy>BRUNEL Amandine</cp:lastModifiedBy>
  <cp:revision>1074</cp:revision>
  <cp:lastPrinted>2023-02-20T16:35:42Z</cp:lastPrinted>
  <dcterms:created xsi:type="dcterms:W3CDTF">2009-03-02T09:14:29Z</dcterms:created>
  <dcterms:modified xsi:type="dcterms:W3CDTF">2023-02-22T10:27:48Z</dcterms:modified>
</cp:coreProperties>
</file>